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2"/>
  </p:sldMasterIdLst>
  <p:notesMasterIdLst>
    <p:notesMasterId r:id="rId21"/>
  </p:notesMasterIdLst>
  <p:sldIdLst>
    <p:sldId id="272" r:id="rId3"/>
    <p:sldId id="266" r:id="rId4"/>
    <p:sldId id="280" r:id="rId5"/>
    <p:sldId id="267" r:id="rId6"/>
    <p:sldId id="283" r:id="rId7"/>
    <p:sldId id="299" r:id="rId8"/>
    <p:sldId id="302" r:id="rId9"/>
    <p:sldId id="297" r:id="rId10"/>
    <p:sldId id="295" r:id="rId11"/>
    <p:sldId id="296" r:id="rId12"/>
    <p:sldId id="298" r:id="rId13"/>
    <p:sldId id="310" r:id="rId14"/>
    <p:sldId id="303" r:id="rId15"/>
    <p:sldId id="309" r:id="rId16"/>
    <p:sldId id="304" r:id="rId17"/>
    <p:sldId id="305" r:id="rId18"/>
    <p:sldId id="307" r:id="rId19"/>
    <p:sldId id="31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1575" autoAdjust="0"/>
  </p:normalViewPr>
  <p:slideViewPr>
    <p:cSldViewPr showGuides="1">
      <p:cViewPr varScale="1">
        <p:scale>
          <a:sx n="72" d="100"/>
          <a:sy n="72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8734C8-2390-4C31-B1D4-BFD4176EFC94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BEFE9-5F56-46FE-9F02-5C62B564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42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0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65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8" y="1577340"/>
            <a:ext cx="39776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4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22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58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-2091" y="0"/>
            <a:ext cx="9144000" cy="6853170"/>
          </a:xfrm>
          <a:custGeom>
            <a:avLst/>
            <a:gdLst/>
            <a:ahLst/>
            <a:cxnLst/>
            <a:rect l="l" t="t" r="r" b="b"/>
            <a:pathLst>
              <a:path w="3060700" h="1802130">
                <a:moveTo>
                  <a:pt x="0" y="0"/>
                </a:moveTo>
                <a:lnTo>
                  <a:pt x="3060700" y="0"/>
                </a:lnTo>
                <a:lnTo>
                  <a:pt x="3060700" y="1802094"/>
                </a:lnTo>
                <a:lnTo>
                  <a:pt x="0" y="1802094"/>
                </a:lnTo>
                <a:lnTo>
                  <a:pt x="0" y="0"/>
                </a:lnTo>
                <a:close/>
              </a:path>
            </a:pathLst>
          </a:custGeom>
          <a:solidFill>
            <a:srgbClr val="8FD4DE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17" name="bk object 17"/>
          <p:cNvSpPr/>
          <p:nvPr/>
        </p:nvSpPr>
        <p:spPr>
          <a:xfrm>
            <a:off x="287910" y="308952"/>
            <a:ext cx="719797" cy="877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18" name="bk object 18"/>
          <p:cNvSpPr/>
          <p:nvPr/>
        </p:nvSpPr>
        <p:spPr>
          <a:xfrm>
            <a:off x="236003" y="230576"/>
            <a:ext cx="772118" cy="956256"/>
          </a:xfrm>
          <a:custGeom>
            <a:avLst/>
            <a:gdLst/>
            <a:ahLst/>
            <a:cxnLst/>
            <a:rect l="l" t="t" r="r" b="b"/>
            <a:pathLst>
              <a:path w="258445" h="251460">
                <a:moveTo>
                  <a:pt x="4270" y="251327"/>
                </a:moveTo>
                <a:lnTo>
                  <a:pt x="0" y="251327"/>
                </a:lnTo>
                <a:lnTo>
                  <a:pt x="0" y="44948"/>
                </a:lnTo>
                <a:lnTo>
                  <a:pt x="3529" y="27469"/>
                </a:lnTo>
                <a:lnTo>
                  <a:pt x="13147" y="13180"/>
                </a:lnTo>
                <a:lnTo>
                  <a:pt x="27401" y="3537"/>
                </a:lnTo>
                <a:lnTo>
                  <a:pt x="44837" y="0"/>
                </a:lnTo>
                <a:lnTo>
                  <a:pt x="258307" y="0"/>
                </a:lnTo>
                <a:lnTo>
                  <a:pt x="258307" y="4280"/>
                </a:lnTo>
                <a:lnTo>
                  <a:pt x="44837" y="4280"/>
                </a:lnTo>
                <a:lnTo>
                  <a:pt x="29062" y="7481"/>
                </a:lnTo>
                <a:lnTo>
                  <a:pt x="16165" y="16205"/>
                </a:lnTo>
                <a:lnTo>
                  <a:pt x="7463" y="29134"/>
                </a:lnTo>
                <a:lnTo>
                  <a:pt x="4270" y="44948"/>
                </a:lnTo>
                <a:lnTo>
                  <a:pt x="4270" y="251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19" name="bk object 19"/>
          <p:cNvSpPr/>
          <p:nvPr/>
        </p:nvSpPr>
        <p:spPr>
          <a:xfrm>
            <a:off x="294283" y="1173312"/>
            <a:ext cx="0" cy="4411819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60001"/>
                </a:lnTo>
              </a:path>
            </a:pathLst>
          </a:custGeom>
          <a:ln w="426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0" name="bk object 20"/>
          <p:cNvSpPr/>
          <p:nvPr/>
        </p:nvSpPr>
        <p:spPr>
          <a:xfrm>
            <a:off x="242380" y="1173312"/>
            <a:ext cx="0" cy="4411819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59994"/>
                </a:lnTo>
              </a:path>
            </a:pathLst>
          </a:custGeom>
          <a:ln w="4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1" name="bk object 21"/>
          <p:cNvSpPr/>
          <p:nvPr/>
        </p:nvSpPr>
        <p:spPr>
          <a:xfrm>
            <a:off x="287911" y="5571541"/>
            <a:ext cx="720896" cy="973156"/>
          </a:xfrm>
          <a:custGeom>
            <a:avLst/>
            <a:gdLst/>
            <a:ahLst/>
            <a:cxnLst/>
            <a:rect l="l" t="t" r="r" b="b"/>
            <a:pathLst>
              <a:path w="241300" h="255905">
                <a:moveTo>
                  <a:pt x="47379" y="200419"/>
                </a:moveTo>
                <a:lnTo>
                  <a:pt x="40461" y="200419"/>
                </a:lnTo>
                <a:lnTo>
                  <a:pt x="24724" y="197224"/>
                </a:lnTo>
                <a:lnTo>
                  <a:pt x="11861" y="188517"/>
                </a:lnTo>
                <a:lnTo>
                  <a:pt x="3183" y="175615"/>
                </a:lnTo>
                <a:lnTo>
                  <a:pt x="0" y="159833"/>
                </a:lnTo>
                <a:lnTo>
                  <a:pt x="0" y="0"/>
                </a:lnTo>
                <a:lnTo>
                  <a:pt x="4263" y="0"/>
                </a:lnTo>
                <a:lnTo>
                  <a:pt x="4263" y="55904"/>
                </a:lnTo>
                <a:lnTo>
                  <a:pt x="5284" y="61298"/>
                </a:lnTo>
                <a:lnTo>
                  <a:pt x="6808" y="64253"/>
                </a:lnTo>
                <a:lnTo>
                  <a:pt x="8967" y="67024"/>
                </a:lnTo>
                <a:lnTo>
                  <a:pt x="13103" y="68492"/>
                </a:lnTo>
                <a:lnTo>
                  <a:pt x="27691" y="68492"/>
                </a:lnTo>
                <a:lnTo>
                  <a:pt x="31309" y="72168"/>
                </a:lnTo>
                <a:lnTo>
                  <a:pt x="31296" y="77411"/>
                </a:lnTo>
                <a:lnTo>
                  <a:pt x="4266" y="77411"/>
                </a:lnTo>
                <a:lnTo>
                  <a:pt x="4269" y="159833"/>
                </a:lnTo>
                <a:lnTo>
                  <a:pt x="7113" y="173937"/>
                </a:lnTo>
                <a:lnTo>
                  <a:pt x="14875" y="185474"/>
                </a:lnTo>
                <a:lnTo>
                  <a:pt x="26380" y="193256"/>
                </a:lnTo>
                <a:lnTo>
                  <a:pt x="40461" y="196110"/>
                </a:lnTo>
                <a:lnTo>
                  <a:pt x="58616" y="196110"/>
                </a:lnTo>
                <a:lnTo>
                  <a:pt x="53897" y="198658"/>
                </a:lnTo>
                <a:lnTo>
                  <a:pt x="47379" y="200419"/>
                </a:lnTo>
                <a:close/>
              </a:path>
              <a:path w="241300" h="255905">
                <a:moveTo>
                  <a:pt x="27691" y="68492"/>
                </a:moveTo>
                <a:lnTo>
                  <a:pt x="13103" y="68492"/>
                </a:lnTo>
                <a:lnTo>
                  <a:pt x="17272" y="66707"/>
                </a:lnTo>
                <a:lnTo>
                  <a:pt x="21664" y="65137"/>
                </a:lnTo>
                <a:lnTo>
                  <a:pt x="26468" y="67250"/>
                </a:lnTo>
                <a:lnTo>
                  <a:pt x="27691" y="68492"/>
                </a:lnTo>
                <a:close/>
              </a:path>
              <a:path w="241300" h="255905">
                <a:moveTo>
                  <a:pt x="21515" y="89774"/>
                </a:moveTo>
                <a:lnTo>
                  <a:pt x="13620" y="89747"/>
                </a:lnTo>
                <a:lnTo>
                  <a:pt x="7016" y="83069"/>
                </a:lnTo>
                <a:lnTo>
                  <a:pt x="5397" y="80360"/>
                </a:lnTo>
                <a:lnTo>
                  <a:pt x="4266" y="77411"/>
                </a:lnTo>
                <a:lnTo>
                  <a:pt x="31296" y="77411"/>
                </a:lnTo>
                <a:lnTo>
                  <a:pt x="31289" y="80069"/>
                </a:lnTo>
                <a:lnTo>
                  <a:pt x="21515" y="89774"/>
                </a:lnTo>
                <a:close/>
              </a:path>
              <a:path w="241300" h="255905">
                <a:moveTo>
                  <a:pt x="37236" y="152898"/>
                </a:moveTo>
                <a:lnTo>
                  <a:pt x="28692" y="147638"/>
                </a:lnTo>
                <a:lnTo>
                  <a:pt x="24593" y="130600"/>
                </a:lnTo>
                <a:lnTo>
                  <a:pt x="29809" y="122031"/>
                </a:lnTo>
                <a:lnTo>
                  <a:pt x="38962" y="119819"/>
                </a:lnTo>
                <a:lnTo>
                  <a:pt x="39696" y="119733"/>
                </a:lnTo>
                <a:lnTo>
                  <a:pt x="40461" y="119675"/>
                </a:lnTo>
                <a:lnTo>
                  <a:pt x="40461" y="119237"/>
                </a:lnTo>
                <a:lnTo>
                  <a:pt x="56195" y="122432"/>
                </a:lnTo>
                <a:lnTo>
                  <a:pt x="69059" y="131139"/>
                </a:lnTo>
                <a:lnTo>
                  <a:pt x="69812" y="132257"/>
                </a:lnTo>
                <a:lnTo>
                  <a:pt x="63944" y="132257"/>
                </a:lnTo>
                <a:lnTo>
                  <a:pt x="53541" y="132389"/>
                </a:lnTo>
                <a:lnTo>
                  <a:pt x="51402" y="138284"/>
                </a:lnTo>
                <a:lnTo>
                  <a:pt x="50983" y="145806"/>
                </a:lnTo>
                <a:lnTo>
                  <a:pt x="45739" y="150819"/>
                </a:lnTo>
                <a:lnTo>
                  <a:pt x="37236" y="152898"/>
                </a:lnTo>
                <a:close/>
              </a:path>
              <a:path w="241300" h="255905">
                <a:moveTo>
                  <a:pt x="58616" y="196110"/>
                </a:moveTo>
                <a:lnTo>
                  <a:pt x="40461" y="196110"/>
                </a:lnTo>
                <a:lnTo>
                  <a:pt x="54535" y="193256"/>
                </a:lnTo>
                <a:lnTo>
                  <a:pt x="66043" y="185474"/>
                </a:lnTo>
                <a:lnTo>
                  <a:pt x="73810" y="173937"/>
                </a:lnTo>
                <a:lnTo>
                  <a:pt x="76660" y="159819"/>
                </a:lnTo>
                <a:lnTo>
                  <a:pt x="75765" y="151795"/>
                </a:lnTo>
                <a:lnTo>
                  <a:pt x="73214" y="144398"/>
                </a:lnTo>
                <a:lnTo>
                  <a:pt x="69207" y="137821"/>
                </a:lnTo>
                <a:lnTo>
                  <a:pt x="63944" y="132257"/>
                </a:lnTo>
                <a:lnTo>
                  <a:pt x="69812" y="132257"/>
                </a:lnTo>
                <a:lnTo>
                  <a:pt x="77741" y="144041"/>
                </a:lnTo>
                <a:lnTo>
                  <a:pt x="80926" y="159819"/>
                </a:lnTo>
                <a:lnTo>
                  <a:pt x="80926" y="166932"/>
                </a:lnTo>
                <a:lnTo>
                  <a:pt x="79082" y="173610"/>
                </a:lnTo>
                <a:lnTo>
                  <a:pt x="75867" y="179429"/>
                </a:lnTo>
                <a:lnTo>
                  <a:pt x="92319" y="179429"/>
                </a:lnTo>
                <a:lnTo>
                  <a:pt x="80923" y="181739"/>
                </a:lnTo>
                <a:lnTo>
                  <a:pt x="69416" y="189521"/>
                </a:lnTo>
                <a:lnTo>
                  <a:pt x="65339" y="195580"/>
                </a:lnTo>
                <a:lnTo>
                  <a:pt x="59599" y="195580"/>
                </a:lnTo>
                <a:lnTo>
                  <a:pt x="58616" y="196110"/>
                </a:lnTo>
                <a:close/>
              </a:path>
              <a:path w="241300" h="255905">
                <a:moveTo>
                  <a:pt x="92319" y="179429"/>
                </a:moveTo>
                <a:lnTo>
                  <a:pt x="75867" y="179429"/>
                </a:lnTo>
                <a:lnTo>
                  <a:pt x="81569" y="176347"/>
                </a:lnTo>
                <a:lnTo>
                  <a:pt x="88083" y="174590"/>
                </a:lnTo>
                <a:lnTo>
                  <a:pt x="95005" y="174590"/>
                </a:lnTo>
                <a:lnTo>
                  <a:pt x="110737" y="177784"/>
                </a:lnTo>
                <a:lnTo>
                  <a:pt x="112362" y="178884"/>
                </a:lnTo>
                <a:lnTo>
                  <a:pt x="95005" y="178884"/>
                </a:lnTo>
                <a:lnTo>
                  <a:pt x="92319" y="179429"/>
                </a:lnTo>
                <a:close/>
              </a:path>
              <a:path w="241300" h="255905">
                <a:moveTo>
                  <a:pt x="124138" y="231083"/>
                </a:moveTo>
                <a:lnTo>
                  <a:pt x="107139" y="226987"/>
                </a:lnTo>
                <a:lnTo>
                  <a:pt x="101923" y="218388"/>
                </a:lnTo>
                <a:lnTo>
                  <a:pt x="103965" y="209864"/>
                </a:lnTo>
                <a:lnTo>
                  <a:pt x="108970" y="204608"/>
                </a:lnTo>
                <a:lnTo>
                  <a:pt x="116479" y="204193"/>
                </a:lnTo>
                <a:lnTo>
                  <a:pt x="122365" y="202056"/>
                </a:lnTo>
                <a:lnTo>
                  <a:pt x="95005" y="178884"/>
                </a:lnTo>
                <a:lnTo>
                  <a:pt x="112362" y="178884"/>
                </a:lnTo>
                <a:lnTo>
                  <a:pt x="123600" y="186490"/>
                </a:lnTo>
                <a:lnTo>
                  <a:pt x="132281" y="199391"/>
                </a:lnTo>
                <a:lnTo>
                  <a:pt x="135466" y="215172"/>
                </a:lnTo>
                <a:lnTo>
                  <a:pt x="135046" y="215172"/>
                </a:lnTo>
                <a:lnTo>
                  <a:pt x="134992" y="215946"/>
                </a:lnTo>
                <a:lnTo>
                  <a:pt x="134903" y="216679"/>
                </a:lnTo>
                <a:lnTo>
                  <a:pt x="132703" y="225850"/>
                </a:lnTo>
                <a:lnTo>
                  <a:pt x="124138" y="231083"/>
                </a:lnTo>
                <a:close/>
              </a:path>
              <a:path w="241300" h="255905">
                <a:moveTo>
                  <a:pt x="240936" y="255768"/>
                </a:moveTo>
                <a:lnTo>
                  <a:pt x="95008" y="255768"/>
                </a:lnTo>
                <a:lnTo>
                  <a:pt x="79268" y="252574"/>
                </a:lnTo>
                <a:lnTo>
                  <a:pt x="66405" y="243867"/>
                </a:lnTo>
                <a:lnTo>
                  <a:pt x="57727" y="230966"/>
                </a:lnTo>
                <a:lnTo>
                  <a:pt x="54543" y="215186"/>
                </a:lnTo>
                <a:lnTo>
                  <a:pt x="54543" y="208069"/>
                </a:lnTo>
                <a:lnTo>
                  <a:pt x="56384" y="201395"/>
                </a:lnTo>
                <a:lnTo>
                  <a:pt x="59599" y="195580"/>
                </a:lnTo>
                <a:lnTo>
                  <a:pt x="65339" y="195580"/>
                </a:lnTo>
                <a:lnTo>
                  <a:pt x="61654" y="201056"/>
                </a:lnTo>
                <a:lnTo>
                  <a:pt x="58809" y="215186"/>
                </a:lnTo>
                <a:lnTo>
                  <a:pt x="61654" y="229290"/>
                </a:lnTo>
                <a:lnTo>
                  <a:pt x="69416" y="240825"/>
                </a:lnTo>
                <a:lnTo>
                  <a:pt x="80923" y="248606"/>
                </a:lnTo>
                <a:lnTo>
                  <a:pt x="95005" y="251460"/>
                </a:lnTo>
                <a:lnTo>
                  <a:pt x="198745" y="251460"/>
                </a:lnTo>
                <a:lnTo>
                  <a:pt x="240936" y="251474"/>
                </a:lnTo>
                <a:lnTo>
                  <a:pt x="240936" y="255768"/>
                </a:lnTo>
                <a:close/>
              </a:path>
              <a:path w="241300" h="255905">
                <a:moveTo>
                  <a:pt x="198745" y="251460"/>
                </a:moveTo>
                <a:lnTo>
                  <a:pt x="177209" y="251460"/>
                </a:lnTo>
                <a:lnTo>
                  <a:pt x="174264" y="250323"/>
                </a:lnTo>
                <a:lnTo>
                  <a:pt x="171562" y="248700"/>
                </a:lnTo>
                <a:lnTo>
                  <a:pt x="164911" y="242083"/>
                </a:lnTo>
                <a:lnTo>
                  <a:pt x="164880" y="234190"/>
                </a:lnTo>
                <a:lnTo>
                  <a:pt x="174562" y="224371"/>
                </a:lnTo>
                <a:lnTo>
                  <a:pt x="182440" y="224347"/>
                </a:lnTo>
                <a:lnTo>
                  <a:pt x="187335" y="229200"/>
                </a:lnTo>
                <a:lnTo>
                  <a:pt x="189462" y="234007"/>
                </a:lnTo>
                <a:lnTo>
                  <a:pt x="187901" y="238406"/>
                </a:lnTo>
                <a:lnTo>
                  <a:pt x="186119" y="242588"/>
                </a:lnTo>
                <a:lnTo>
                  <a:pt x="187581" y="246744"/>
                </a:lnTo>
                <a:lnTo>
                  <a:pt x="190355" y="248912"/>
                </a:lnTo>
                <a:lnTo>
                  <a:pt x="193320" y="250436"/>
                </a:lnTo>
                <a:lnTo>
                  <a:pt x="198745" y="2514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2" name="bk object 22"/>
          <p:cNvSpPr/>
          <p:nvPr/>
        </p:nvSpPr>
        <p:spPr>
          <a:xfrm>
            <a:off x="236003" y="5571541"/>
            <a:ext cx="772118" cy="1052848"/>
          </a:xfrm>
          <a:custGeom>
            <a:avLst/>
            <a:gdLst/>
            <a:ahLst/>
            <a:cxnLst/>
            <a:rect l="l" t="t" r="r" b="b"/>
            <a:pathLst>
              <a:path w="258445" h="276860">
                <a:moveTo>
                  <a:pt x="258307" y="276347"/>
                </a:moveTo>
                <a:lnTo>
                  <a:pt x="44837" y="276347"/>
                </a:lnTo>
                <a:lnTo>
                  <a:pt x="27401" y="272809"/>
                </a:lnTo>
                <a:lnTo>
                  <a:pt x="13147" y="263167"/>
                </a:lnTo>
                <a:lnTo>
                  <a:pt x="3529" y="248878"/>
                </a:lnTo>
                <a:lnTo>
                  <a:pt x="0" y="231398"/>
                </a:lnTo>
                <a:lnTo>
                  <a:pt x="0" y="0"/>
                </a:lnTo>
                <a:lnTo>
                  <a:pt x="4270" y="0"/>
                </a:lnTo>
                <a:lnTo>
                  <a:pt x="4270" y="231398"/>
                </a:lnTo>
                <a:lnTo>
                  <a:pt x="7463" y="247213"/>
                </a:lnTo>
                <a:lnTo>
                  <a:pt x="16165" y="260142"/>
                </a:lnTo>
                <a:lnTo>
                  <a:pt x="29062" y="268866"/>
                </a:lnTo>
                <a:lnTo>
                  <a:pt x="44837" y="272067"/>
                </a:lnTo>
                <a:lnTo>
                  <a:pt x="258307" y="272067"/>
                </a:lnTo>
                <a:lnTo>
                  <a:pt x="258307" y="276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3" name="bk object 23"/>
          <p:cNvSpPr/>
          <p:nvPr/>
        </p:nvSpPr>
        <p:spPr>
          <a:xfrm>
            <a:off x="997497" y="6535966"/>
            <a:ext cx="7127388" cy="0"/>
          </a:xfrm>
          <a:custGeom>
            <a:avLst/>
            <a:gdLst/>
            <a:ahLst/>
            <a:cxnLst/>
            <a:rect l="l" t="t" r="r" b="b"/>
            <a:pathLst>
              <a:path w="2385695">
                <a:moveTo>
                  <a:pt x="0" y="0"/>
                </a:moveTo>
                <a:lnTo>
                  <a:pt x="2385162" y="0"/>
                </a:lnTo>
              </a:path>
            </a:pathLst>
          </a:custGeom>
          <a:ln w="42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4" name="bk object 24"/>
          <p:cNvSpPr/>
          <p:nvPr/>
        </p:nvSpPr>
        <p:spPr>
          <a:xfrm>
            <a:off x="997497" y="6614300"/>
            <a:ext cx="7127388" cy="0"/>
          </a:xfrm>
          <a:custGeom>
            <a:avLst/>
            <a:gdLst/>
            <a:ahLst/>
            <a:cxnLst/>
            <a:rect l="l" t="t" r="r" b="b"/>
            <a:pathLst>
              <a:path w="2385695">
                <a:moveTo>
                  <a:pt x="0" y="0"/>
                </a:moveTo>
                <a:lnTo>
                  <a:pt x="2385162" y="0"/>
                </a:lnTo>
              </a:path>
            </a:pathLst>
          </a:custGeom>
          <a:ln w="42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5" name="bk object 25"/>
          <p:cNvSpPr/>
          <p:nvPr/>
        </p:nvSpPr>
        <p:spPr>
          <a:xfrm>
            <a:off x="8113015" y="5571488"/>
            <a:ext cx="768324" cy="973156"/>
          </a:xfrm>
          <a:custGeom>
            <a:avLst/>
            <a:gdLst/>
            <a:ahLst/>
            <a:cxnLst/>
            <a:rect l="l" t="t" r="r" b="b"/>
            <a:pathLst>
              <a:path w="257175" h="255905">
                <a:moveTo>
                  <a:pt x="256886" y="68502"/>
                </a:moveTo>
                <a:lnTo>
                  <a:pt x="243745" y="68502"/>
                </a:lnTo>
                <a:lnTo>
                  <a:pt x="247891" y="67034"/>
                </a:lnTo>
                <a:lnTo>
                  <a:pt x="250050" y="64277"/>
                </a:lnTo>
                <a:lnTo>
                  <a:pt x="251574" y="61329"/>
                </a:lnTo>
                <a:lnTo>
                  <a:pt x="252595" y="55976"/>
                </a:lnTo>
                <a:lnTo>
                  <a:pt x="252602" y="0"/>
                </a:lnTo>
                <a:lnTo>
                  <a:pt x="256886" y="0"/>
                </a:lnTo>
                <a:lnTo>
                  <a:pt x="256886" y="68502"/>
                </a:lnTo>
                <a:close/>
              </a:path>
              <a:path w="257175" h="255905">
                <a:moveTo>
                  <a:pt x="235367" y="89788"/>
                </a:moveTo>
                <a:lnTo>
                  <a:pt x="225573" y="80082"/>
                </a:lnTo>
                <a:lnTo>
                  <a:pt x="225549" y="72185"/>
                </a:lnTo>
                <a:lnTo>
                  <a:pt x="230390" y="67260"/>
                </a:lnTo>
                <a:lnTo>
                  <a:pt x="235187" y="65147"/>
                </a:lnTo>
                <a:lnTo>
                  <a:pt x="239575" y="66717"/>
                </a:lnTo>
                <a:lnTo>
                  <a:pt x="243745" y="68502"/>
                </a:lnTo>
                <a:lnTo>
                  <a:pt x="256886" y="68502"/>
                </a:lnTo>
                <a:lnTo>
                  <a:pt x="256886" y="77428"/>
                </a:lnTo>
                <a:lnTo>
                  <a:pt x="252595" y="77428"/>
                </a:lnTo>
                <a:lnTo>
                  <a:pt x="251457" y="80377"/>
                </a:lnTo>
                <a:lnTo>
                  <a:pt x="249842" y="83086"/>
                </a:lnTo>
                <a:lnTo>
                  <a:pt x="243245" y="89757"/>
                </a:lnTo>
                <a:lnTo>
                  <a:pt x="235367" y="89788"/>
                </a:lnTo>
                <a:close/>
              </a:path>
              <a:path w="257175" h="255905">
                <a:moveTo>
                  <a:pt x="233772" y="196124"/>
                </a:moveTo>
                <a:lnTo>
                  <a:pt x="216400" y="196124"/>
                </a:lnTo>
                <a:lnTo>
                  <a:pt x="230481" y="193270"/>
                </a:lnTo>
                <a:lnTo>
                  <a:pt x="241987" y="185488"/>
                </a:lnTo>
                <a:lnTo>
                  <a:pt x="249748" y="173951"/>
                </a:lnTo>
                <a:lnTo>
                  <a:pt x="252595" y="159833"/>
                </a:lnTo>
                <a:lnTo>
                  <a:pt x="252595" y="77428"/>
                </a:lnTo>
                <a:lnTo>
                  <a:pt x="256886" y="77428"/>
                </a:lnTo>
                <a:lnTo>
                  <a:pt x="256886" y="159833"/>
                </a:lnTo>
                <a:lnTo>
                  <a:pt x="253699" y="175618"/>
                </a:lnTo>
                <a:lnTo>
                  <a:pt x="245014" y="188520"/>
                </a:lnTo>
                <a:lnTo>
                  <a:pt x="233772" y="196124"/>
                </a:lnTo>
                <a:close/>
              </a:path>
              <a:path w="257175" h="255905">
                <a:moveTo>
                  <a:pt x="187293" y="180258"/>
                </a:moveTo>
                <a:lnTo>
                  <a:pt x="181497" y="180258"/>
                </a:lnTo>
                <a:lnTo>
                  <a:pt x="177995" y="174247"/>
                </a:lnTo>
                <a:lnTo>
                  <a:pt x="175945" y="167288"/>
                </a:lnTo>
                <a:lnTo>
                  <a:pt x="175945" y="159833"/>
                </a:lnTo>
                <a:lnTo>
                  <a:pt x="179127" y="144052"/>
                </a:lnTo>
                <a:lnTo>
                  <a:pt x="187802" y="131150"/>
                </a:lnTo>
                <a:lnTo>
                  <a:pt x="200662" y="122445"/>
                </a:lnTo>
                <a:lnTo>
                  <a:pt x="216400" y="119250"/>
                </a:lnTo>
                <a:lnTo>
                  <a:pt x="216400" y="119689"/>
                </a:lnTo>
                <a:lnTo>
                  <a:pt x="217169" y="119747"/>
                </a:lnTo>
                <a:lnTo>
                  <a:pt x="217900" y="119833"/>
                </a:lnTo>
                <a:lnTo>
                  <a:pt x="227049" y="122045"/>
                </a:lnTo>
                <a:lnTo>
                  <a:pt x="232269" y="130613"/>
                </a:lnTo>
                <a:lnTo>
                  <a:pt x="231870" y="132274"/>
                </a:lnTo>
                <a:lnTo>
                  <a:pt x="192907" y="132274"/>
                </a:lnTo>
                <a:lnTo>
                  <a:pt x="187644" y="137838"/>
                </a:lnTo>
                <a:lnTo>
                  <a:pt x="183641" y="144414"/>
                </a:lnTo>
                <a:lnTo>
                  <a:pt x="181095" y="151809"/>
                </a:lnTo>
                <a:lnTo>
                  <a:pt x="180202" y="159833"/>
                </a:lnTo>
                <a:lnTo>
                  <a:pt x="183049" y="173951"/>
                </a:lnTo>
                <a:lnTo>
                  <a:pt x="187293" y="180258"/>
                </a:lnTo>
                <a:close/>
              </a:path>
              <a:path w="257175" h="255905">
                <a:moveTo>
                  <a:pt x="219605" y="152912"/>
                </a:moveTo>
                <a:lnTo>
                  <a:pt x="211102" y="150833"/>
                </a:lnTo>
                <a:lnTo>
                  <a:pt x="205861" y="145818"/>
                </a:lnTo>
                <a:lnTo>
                  <a:pt x="205449" y="138295"/>
                </a:lnTo>
                <a:lnTo>
                  <a:pt x="203315" y="132402"/>
                </a:lnTo>
                <a:lnTo>
                  <a:pt x="192907" y="132274"/>
                </a:lnTo>
                <a:lnTo>
                  <a:pt x="231870" y="132274"/>
                </a:lnTo>
                <a:lnTo>
                  <a:pt x="228183" y="147651"/>
                </a:lnTo>
                <a:lnTo>
                  <a:pt x="219605" y="152912"/>
                </a:lnTo>
                <a:close/>
              </a:path>
              <a:path w="257175" h="255905">
                <a:moveTo>
                  <a:pt x="131835" y="231097"/>
                </a:moveTo>
                <a:lnTo>
                  <a:pt x="123288" y="225864"/>
                </a:lnTo>
                <a:lnTo>
                  <a:pt x="121084" y="216686"/>
                </a:lnTo>
                <a:lnTo>
                  <a:pt x="120999" y="215960"/>
                </a:lnTo>
                <a:lnTo>
                  <a:pt x="120941" y="215186"/>
                </a:lnTo>
                <a:lnTo>
                  <a:pt x="120507" y="215186"/>
                </a:lnTo>
                <a:lnTo>
                  <a:pt x="123693" y="199402"/>
                </a:lnTo>
                <a:lnTo>
                  <a:pt x="132378" y="186501"/>
                </a:lnTo>
                <a:lnTo>
                  <a:pt x="145248" y="177797"/>
                </a:lnTo>
                <a:lnTo>
                  <a:pt x="160992" y="174603"/>
                </a:lnTo>
                <a:lnTo>
                  <a:pt x="168477" y="174603"/>
                </a:lnTo>
                <a:lnTo>
                  <a:pt x="175474" y="176689"/>
                </a:lnTo>
                <a:lnTo>
                  <a:pt x="179202" y="178898"/>
                </a:lnTo>
                <a:lnTo>
                  <a:pt x="160992" y="178898"/>
                </a:lnTo>
                <a:lnTo>
                  <a:pt x="152987" y="179794"/>
                </a:lnTo>
                <a:lnTo>
                  <a:pt x="145609" y="182350"/>
                </a:lnTo>
                <a:lnTo>
                  <a:pt x="139050" y="186363"/>
                </a:lnTo>
                <a:lnTo>
                  <a:pt x="133502" y="191634"/>
                </a:lnTo>
                <a:lnTo>
                  <a:pt x="133627" y="202068"/>
                </a:lnTo>
                <a:lnTo>
                  <a:pt x="139505" y="204208"/>
                </a:lnTo>
                <a:lnTo>
                  <a:pt x="147009" y="204622"/>
                </a:lnTo>
                <a:lnTo>
                  <a:pt x="152011" y="209878"/>
                </a:lnTo>
                <a:lnTo>
                  <a:pt x="154054" y="218409"/>
                </a:lnTo>
                <a:lnTo>
                  <a:pt x="148834" y="227001"/>
                </a:lnTo>
                <a:lnTo>
                  <a:pt x="131835" y="231097"/>
                </a:lnTo>
                <a:close/>
              </a:path>
              <a:path w="257175" h="255905">
                <a:moveTo>
                  <a:pt x="160996" y="255768"/>
                </a:moveTo>
                <a:lnTo>
                  <a:pt x="0" y="255768"/>
                </a:lnTo>
                <a:lnTo>
                  <a:pt x="0" y="251474"/>
                </a:lnTo>
                <a:lnTo>
                  <a:pt x="160992" y="251474"/>
                </a:lnTo>
                <a:lnTo>
                  <a:pt x="175074" y="248620"/>
                </a:lnTo>
                <a:lnTo>
                  <a:pt x="186581" y="240839"/>
                </a:lnTo>
                <a:lnTo>
                  <a:pt x="194343" y="229304"/>
                </a:lnTo>
                <a:lnTo>
                  <a:pt x="197191" y="215186"/>
                </a:lnTo>
                <a:lnTo>
                  <a:pt x="194343" y="201070"/>
                </a:lnTo>
                <a:lnTo>
                  <a:pt x="186581" y="189534"/>
                </a:lnTo>
                <a:lnTo>
                  <a:pt x="175074" y="181753"/>
                </a:lnTo>
                <a:lnTo>
                  <a:pt x="160992" y="178898"/>
                </a:lnTo>
                <a:lnTo>
                  <a:pt x="179202" y="178898"/>
                </a:lnTo>
                <a:lnTo>
                  <a:pt x="181497" y="180258"/>
                </a:lnTo>
                <a:lnTo>
                  <a:pt x="187293" y="180258"/>
                </a:lnTo>
                <a:lnTo>
                  <a:pt x="190812" y="185488"/>
                </a:lnTo>
                <a:lnTo>
                  <a:pt x="202319" y="193270"/>
                </a:lnTo>
                <a:lnTo>
                  <a:pt x="209694" y="194765"/>
                </a:lnTo>
                <a:lnTo>
                  <a:pt x="195899" y="194765"/>
                </a:lnTo>
                <a:lnTo>
                  <a:pt x="199401" y="200771"/>
                </a:lnTo>
                <a:lnTo>
                  <a:pt x="201451" y="207734"/>
                </a:lnTo>
                <a:lnTo>
                  <a:pt x="201451" y="215186"/>
                </a:lnTo>
                <a:lnTo>
                  <a:pt x="198269" y="230969"/>
                </a:lnTo>
                <a:lnTo>
                  <a:pt x="189594" y="243870"/>
                </a:lnTo>
                <a:lnTo>
                  <a:pt x="176734" y="252575"/>
                </a:lnTo>
                <a:lnTo>
                  <a:pt x="160996" y="255768"/>
                </a:lnTo>
                <a:close/>
              </a:path>
              <a:path w="257175" h="255905">
                <a:moveTo>
                  <a:pt x="216404" y="200419"/>
                </a:moveTo>
                <a:lnTo>
                  <a:pt x="208919" y="200419"/>
                </a:lnTo>
                <a:lnTo>
                  <a:pt x="201922" y="198333"/>
                </a:lnTo>
                <a:lnTo>
                  <a:pt x="195899" y="194765"/>
                </a:lnTo>
                <a:lnTo>
                  <a:pt x="209694" y="194765"/>
                </a:lnTo>
                <a:lnTo>
                  <a:pt x="216400" y="196124"/>
                </a:lnTo>
                <a:lnTo>
                  <a:pt x="233772" y="196124"/>
                </a:lnTo>
                <a:lnTo>
                  <a:pt x="232144" y="197225"/>
                </a:lnTo>
                <a:lnTo>
                  <a:pt x="216404" y="200419"/>
                </a:lnTo>
                <a:close/>
              </a:path>
              <a:path w="257175" h="255905">
                <a:moveTo>
                  <a:pt x="78778" y="251474"/>
                </a:moveTo>
                <a:lnTo>
                  <a:pt x="57249" y="251474"/>
                </a:lnTo>
                <a:lnTo>
                  <a:pt x="62674" y="250450"/>
                </a:lnTo>
                <a:lnTo>
                  <a:pt x="65649" y="248926"/>
                </a:lnTo>
                <a:lnTo>
                  <a:pt x="68423" y="246758"/>
                </a:lnTo>
                <a:lnTo>
                  <a:pt x="69882" y="242602"/>
                </a:lnTo>
                <a:lnTo>
                  <a:pt x="68092" y="238420"/>
                </a:lnTo>
                <a:lnTo>
                  <a:pt x="66523" y="234021"/>
                </a:lnTo>
                <a:lnTo>
                  <a:pt x="68645" y="229213"/>
                </a:lnTo>
                <a:lnTo>
                  <a:pt x="73554" y="224361"/>
                </a:lnTo>
                <a:lnTo>
                  <a:pt x="81435" y="224385"/>
                </a:lnTo>
                <a:lnTo>
                  <a:pt x="91117" y="234196"/>
                </a:lnTo>
                <a:lnTo>
                  <a:pt x="91090" y="242097"/>
                </a:lnTo>
                <a:lnTo>
                  <a:pt x="86215" y="246953"/>
                </a:lnTo>
                <a:lnTo>
                  <a:pt x="84428" y="248707"/>
                </a:lnTo>
                <a:lnTo>
                  <a:pt x="81719" y="250337"/>
                </a:lnTo>
                <a:lnTo>
                  <a:pt x="78778" y="25147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6" name="bk object 26"/>
          <p:cNvSpPr/>
          <p:nvPr/>
        </p:nvSpPr>
        <p:spPr>
          <a:xfrm>
            <a:off x="8113014" y="5571541"/>
            <a:ext cx="819545" cy="1052848"/>
          </a:xfrm>
          <a:custGeom>
            <a:avLst/>
            <a:gdLst/>
            <a:ahLst/>
            <a:cxnLst/>
            <a:rect l="l" t="t" r="r" b="b"/>
            <a:pathLst>
              <a:path w="274319" h="276860">
                <a:moveTo>
                  <a:pt x="229399" y="276347"/>
                </a:moveTo>
                <a:lnTo>
                  <a:pt x="0" y="276347"/>
                </a:lnTo>
                <a:lnTo>
                  <a:pt x="0" y="272067"/>
                </a:lnTo>
                <a:lnTo>
                  <a:pt x="229399" y="272067"/>
                </a:lnTo>
                <a:lnTo>
                  <a:pt x="245175" y="268866"/>
                </a:lnTo>
                <a:lnTo>
                  <a:pt x="258071" y="260142"/>
                </a:lnTo>
                <a:lnTo>
                  <a:pt x="266774" y="247213"/>
                </a:lnTo>
                <a:lnTo>
                  <a:pt x="269967" y="231398"/>
                </a:lnTo>
                <a:lnTo>
                  <a:pt x="269967" y="0"/>
                </a:lnTo>
                <a:lnTo>
                  <a:pt x="274237" y="0"/>
                </a:lnTo>
                <a:lnTo>
                  <a:pt x="274237" y="231398"/>
                </a:lnTo>
                <a:lnTo>
                  <a:pt x="270708" y="248878"/>
                </a:lnTo>
                <a:lnTo>
                  <a:pt x="261089" y="263167"/>
                </a:lnTo>
                <a:lnTo>
                  <a:pt x="246835" y="272809"/>
                </a:lnTo>
                <a:lnTo>
                  <a:pt x="229399" y="27634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7" name="bk object 27"/>
          <p:cNvSpPr/>
          <p:nvPr/>
        </p:nvSpPr>
        <p:spPr>
          <a:xfrm>
            <a:off x="8874054" y="1173312"/>
            <a:ext cx="0" cy="4411819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60001"/>
                </a:lnTo>
              </a:path>
            </a:pathLst>
          </a:custGeom>
          <a:ln w="428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8" name="bk object 28"/>
          <p:cNvSpPr/>
          <p:nvPr/>
        </p:nvSpPr>
        <p:spPr>
          <a:xfrm>
            <a:off x="8925933" y="1173312"/>
            <a:ext cx="0" cy="4411819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59994"/>
                </a:lnTo>
              </a:path>
            </a:pathLst>
          </a:custGeom>
          <a:ln w="42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9" name="bk object 29"/>
          <p:cNvSpPr/>
          <p:nvPr/>
        </p:nvSpPr>
        <p:spPr>
          <a:xfrm>
            <a:off x="8112982" y="308952"/>
            <a:ext cx="768324" cy="878983"/>
          </a:xfrm>
          <a:custGeom>
            <a:avLst/>
            <a:gdLst/>
            <a:ahLst/>
            <a:cxnLst/>
            <a:rect l="l" t="t" r="r" b="b"/>
            <a:pathLst>
              <a:path w="257175" h="231140">
                <a:moveTo>
                  <a:pt x="73554" y="31390"/>
                </a:moveTo>
                <a:lnTo>
                  <a:pt x="68642" y="26537"/>
                </a:lnTo>
                <a:lnTo>
                  <a:pt x="66520" y="21722"/>
                </a:lnTo>
                <a:lnTo>
                  <a:pt x="68089" y="17320"/>
                </a:lnTo>
                <a:lnTo>
                  <a:pt x="69879" y="13146"/>
                </a:lnTo>
                <a:lnTo>
                  <a:pt x="68420" y="9010"/>
                </a:lnTo>
                <a:lnTo>
                  <a:pt x="65652" y="6835"/>
                </a:lnTo>
                <a:lnTo>
                  <a:pt x="62691" y="5301"/>
                </a:lnTo>
                <a:lnTo>
                  <a:pt x="57293" y="4277"/>
                </a:lnTo>
                <a:lnTo>
                  <a:pt x="0" y="4277"/>
                </a:lnTo>
                <a:lnTo>
                  <a:pt x="0" y="0"/>
                </a:lnTo>
                <a:lnTo>
                  <a:pt x="161003" y="0"/>
                </a:lnTo>
                <a:lnTo>
                  <a:pt x="176738" y="3191"/>
                </a:lnTo>
                <a:lnTo>
                  <a:pt x="178348" y="4280"/>
                </a:lnTo>
                <a:lnTo>
                  <a:pt x="78761" y="4280"/>
                </a:lnTo>
                <a:lnTo>
                  <a:pt x="81719" y="5414"/>
                </a:lnTo>
                <a:lnTo>
                  <a:pt x="84428" y="7041"/>
                </a:lnTo>
                <a:lnTo>
                  <a:pt x="91086" y="13657"/>
                </a:lnTo>
                <a:lnTo>
                  <a:pt x="91114" y="21572"/>
                </a:lnTo>
                <a:lnTo>
                  <a:pt x="81432" y="31366"/>
                </a:lnTo>
                <a:lnTo>
                  <a:pt x="73554" y="31390"/>
                </a:lnTo>
                <a:close/>
              </a:path>
              <a:path w="257175" h="231140">
                <a:moveTo>
                  <a:pt x="179114" y="76853"/>
                </a:moveTo>
                <a:lnTo>
                  <a:pt x="160989" y="76853"/>
                </a:lnTo>
                <a:lnTo>
                  <a:pt x="175070" y="73996"/>
                </a:lnTo>
                <a:lnTo>
                  <a:pt x="186577" y="66210"/>
                </a:lnTo>
                <a:lnTo>
                  <a:pt x="194340" y="54674"/>
                </a:lnTo>
                <a:lnTo>
                  <a:pt x="197187" y="40561"/>
                </a:lnTo>
                <a:lnTo>
                  <a:pt x="194340" y="26456"/>
                </a:lnTo>
                <a:lnTo>
                  <a:pt x="186577" y="14921"/>
                </a:lnTo>
                <a:lnTo>
                  <a:pt x="175070" y="7137"/>
                </a:lnTo>
                <a:lnTo>
                  <a:pt x="160989" y="4280"/>
                </a:lnTo>
                <a:lnTo>
                  <a:pt x="178348" y="4280"/>
                </a:lnTo>
                <a:lnTo>
                  <a:pt x="189596" y="11890"/>
                </a:lnTo>
                <a:lnTo>
                  <a:pt x="198269" y="24785"/>
                </a:lnTo>
                <a:lnTo>
                  <a:pt x="201451" y="40561"/>
                </a:lnTo>
                <a:lnTo>
                  <a:pt x="201451" y="47308"/>
                </a:lnTo>
                <a:lnTo>
                  <a:pt x="199772" y="53680"/>
                </a:lnTo>
                <a:lnTo>
                  <a:pt x="196866" y="59260"/>
                </a:lnTo>
                <a:lnTo>
                  <a:pt x="212531" y="59260"/>
                </a:lnTo>
                <a:lnTo>
                  <a:pt x="202315" y="61333"/>
                </a:lnTo>
                <a:lnTo>
                  <a:pt x="190808" y="69119"/>
                </a:lnTo>
                <a:lnTo>
                  <a:pt x="186134" y="76065"/>
                </a:lnTo>
                <a:lnTo>
                  <a:pt x="180533" y="76065"/>
                </a:lnTo>
                <a:lnTo>
                  <a:pt x="179114" y="76853"/>
                </a:lnTo>
                <a:close/>
              </a:path>
              <a:path w="257175" h="231140">
                <a:moveTo>
                  <a:pt x="168074" y="81130"/>
                </a:moveTo>
                <a:lnTo>
                  <a:pt x="160989" y="81130"/>
                </a:lnTo>
                <a:lnTo>
                  <a:pt x="145243" y="77939"/>
                </a:lnTo>
                <a:lnTo>
                  <a:pt x="132373" y="69239"/>
                </a:lnTo>
                <a:lnTo>
                  <a:pt x="123689" y="56343"/>
                </a:lnTo>
                <a:lnTo>
                  <a:pt x="120503" y="40565"/>
                </a:lnTo>
                <a:lnTo>
                  <a:pt x="120937" y="40565"/>
                </a:lnTo>
                <a:lnTo>
                  <a:pt x="120995" y="39798"/>
                </a:lnTo>
                <a:lnTo>
                  <a:pt x="121081" y="39061"/>
                </a:lnTo>
                <a:lnTo>
                  <a:pt x="123284" y="29887"/>
                </a:lnTo>
                <a:lnTo>
                  <a:pt x="131832" y="24657"/>
                </a:lnTo>
                <a:lnTo>
                  <a:pt x="148831" y="28767"/>
                </a:lnTo>
                <a:lnTo>
                  <a:pt x="154051" y="37332"/>
                </a:lnTo>
                <a:lnTo>
                  <a:pt x="152008" y="45856"/>
                </a:lnTo>
                <a:lnTo>
                  <a:pt x="147007" y="51115"/>
                </a:lnTo>
                <a:lnTo>
                  <a:pt x="139504" y="51536"/>
                </a:lnTo>
                <a:lnTo>
                  <a:pt x="133683" y="53657"/>
                </a:lnTo>
                <a:lnTo>
                  <a:pt x="133559" y="58476"/>
                </a:lnTo>
                <a:lnTo>
                  <a:pt x="133485" y="64103"/>
                </a:lnTo>
                <a:lnTo>
                  <a:pt x="139040" y="69380"/>
                </a:lnTo>
                <a:lnTo>
                  <a:pt x="145602" y="73398"/>
                </a:lnTo>
                <a:lnTo>
                  <a:pt x="152982" y="75956"/>
                </a:lnTo>
                <a:lnTo>
                  <a:pt x="160989" y="76853"/>
                </a:lnTo>
                <a:lnTo>
                  <a:pt x="179114" y="76853"/>
                </a:lnTo>
                <a:lnTo>
                  <a:pt x="174733" y="79284"/>
                </a:lnTo>
                <a:lnTo>
                  <a:pt x="168074" y="81130"/>
                </a:lnTo>
                <a:close/>
              </a:path>
              <a:path w="257175" h="231140">
                <a:moveTo>
                  <a:pt x="212531" y="59260"/>
                </a:moveTo>
                <a:lnTo>
                  <a:pt x="196866" y="59260"/>
                </a:lnTo>
                <a:lnTo>
                  <a:pt x="202667" y="56041"/>
                </a:lnTo>
                <a:lnTo>
                  <a:pt x="209322" y="54192"/>
                </a:lnTo>
                <a:lnTo>
                  <a:pt x="216410" y="54192"/>
                </a:lnTo>
                <a:lnTo>
                  <a:pt x="232152" y="57385"/>
                </a:lnTo>
                <a:lnTo>
                  <a:pt x="233765" y="58476"/>
                </a:lnTo>
                <a:lnTo>
                  <a:pt x="216397" y="58476"/>
                </a:lnTo>
                <a:lnTo>
                  <a:pt x="212531" y="59260"/>
                </a:lnTo>
                <a:close/>
              </a:path>
              <a:path w="257175" h="231140">
                <a:moveTo>
                  <a:pt x="256876" y="177169"/>
                </a:moveTo>
                <a:lnTo>
                  <a:pt x="252592" y="177169"/>
                </a:lnTo>
                <a:lnTo>
                  <a:pt x="252590" y="94757"/>
                </a:lnTo>
                <a:lnTo>
                  <a:pt x="249745" y="80655"/>
                </a:lnTo>
                <a:lnTo>
                  <a:pt x="241983" y="69119"/>
                </a:lnTo>
                <a:lnTo>
                  <a:pt x="230478" y="61333"/>
                </a:lnTo>
                <a:lnTo>
                  <a:pt x="216397" y="58476"/>
                </a:lnTo>
                <a:lnTo>
                  <a:pt x="233765" y="58476"/>
                </a:lnTo>
                <a:lnTo>
                  <a:pt x="245019" y="66088"/>
                </a:lnTo>
                <a:lnTo>
                  <a:pt x="253698" y="78984"/>
                </a:lnTo>
                <a:lnTo>
                  <a:pt x="256876" y="94757"/>
                </a:lnTo>
                <a:lnTo>
                  <a:pt x="256876" y="177169"/>
                </a:lnTo>
                <a:close/>
              </a:path>
              <a:path w="257175" h="231140">
                <a:moveTo>
                  <a:pt x="216397" y="135326"/>
                </a:moveTo>
                <a:lnTo>
                  <a:pt x="200659" y="132135"/>
                </a:lnTo>
                <a:lnTo>
                  <a:pt x="187799" y="123436"/>
                </a:lnTo>
                <a:lnTo>
                  <a:pt x="179124" y="110542"/>
                </a:lnTo>
                <a:lnTo>
                  <a:pt x="175942" y="94764"/>
                </a:lnTo>
                <a:lnTo>
                  <a:pt x="175942" y="88021"/>
                </a:lnTo>
                <a:lnTo>
                  <a:pt x="177616" y="81668"/>
                </a:lnTo>
                <a:lnTo>
                  <a:pt x="180533" y="76065"/>
                </a:lnTo>
                <a:lnTo>
                  <a:pt x="186134" y="76065"/>
                </a:lnTo>
                <a:lnTo>
                  <a:pt x="183046" y="80655"/>
                </a:lnTo>
                <a:lnTo>
                  <a:pt x="180198" y="94764"/>
                </a:lnTo>
                <a:lnTo>
                  <a:pt x="181093" y="102788"/>
                </a:lnTo>
                <a:lnTo>
                  <a:pt x="183642" y="110185"/>
                </a:lnTo>
                <a:lnTo>
                  <a:pt x="187648" y="116762"/>
                </a:lnTo>
                <a:lnTo>
                  <a:pt x="192910" y="122326"/>
                </a:lnTo>
                <a:lnTo>
                  <a:pt x="231865" y="122326"/>
                </a:lnTo>
                <a:lnTo>
                  <a:pt x="232265" y="123994"/>
                </a:lnTo>
                <a:lnTo>
                  <a:pt x="227045" y="132559"/>
                </a:lnTo>
                <a:lnTo>
                  <a:pt x="217893" y="134781"/>
                </a:lnTo>
                <a:lnTo>
                  <a:pt x="217165" y="134867"/>
                </a:lnTo>
                <a:lnTo>
                  <a:pt x="216397" y="134922"/>
                </a:lnTo>
                <a:lnTo>
                  <a:pt x="216397" y="135326"/>
                </a:lnTo>
                <a:close/>
              </a:path>
              <a:path w="257175" h="231140">
                <a:moveTo>
                  <a:pt x="231865" y="122326"/>
                </a:moveTo>
                <a:lnTo>
                  <a:pt x="192910" y="122326"/>
                </a:lnTo>
                <a:lnTo>
                  <a:pt x="203311" y="122204"/>
                </a:lnTo>
                <a:lnTo>
                  <a:pt x="205443" y="116308"/>
                </a:lnTo>
                <a:lnTo>
                  <a:pt x="205855" y="108781"/>
                </a:lnTo>
                <a:lnTo>
                  <a:pt x="211098" y="103764"/>
                </a:lnTo>
                <a:lnTo>
                  <a:pt x="219608" y="101699"/>
                </a:lnTo>
                <a:lnTo>
                  <a:pt x="228179" y="106949"/>
                </a:lnTo>
                <a:lnTo>
                  <a:pt x="231865" y="122326"/>
                </a:lnTo>
                <a:close/>
              </a:path>
              <a:path w="257175" h="231140">
                <a:moveTo>
                  <a:pt x="235185" y="189459"/>
                </a:moveTo>
                <a:lnTo>
                  <a:pt x="230386" y="187326"/>
                </a:lnTo>
                <a:lnTo>
                  <a:pt x="225545" y="182439"/>
                </a:lnTo>
                <a:lnTo>
                  <a:pt x="225569" y="174521"/>
                </a:lnTo>
                <a:lnTo>
                  <a:pt x="235357" y="164816"/>
                </a:lnTo>
                <a:lnTo>
                  <a:pt x="243238" y="164843"/>
                </a:lnTo>
                <a:lnTo>
                  <a:pt x="249831" y="171525"/>
                </a:lnTo>
                <a:lnTo>
                  <a:pt x="251454" y="174223"/>
                </a:lnTo>
                <a:lnTo>
                  <a:pt x="252592" y="177169"/>
                </a:lnTo>
                <a:lnTo>
                  <a:pt x="256876" y="177169"/>
                </a:lnTo>
                <a:lnTo>
                  <a:pt x="256876" y="186107"/>
                </a:lnTo>
                <a:lnTo>
                  <a:pt x="243742" y="186107"/>
                </a:lnTo>
                <a:lnTo>
                  <a:pt x="239572" y="187894"/>
                </a:lnTo>
                <a:lnTo>
                  <a:pt x="235185" y="189459"/>
                </a:lnTo>
                <a:close/>
              </a:path>
              <a:path w="257175" h="231140">
                <a:moveTo>
                  <a:pt x="256876" y="230727"/>
                </a:moveTo>
                <a:lnTo>
                  <a:pt x="252592" y="230727"/>
                </a:lnTo>
                <a:lnTo>
                  <a:pt x="252592" y="198634"/>
                </a:lnTo>
                <a:lnTo>
                  <a:pt x="251570" y="193278"/>
                </a:lnTo>
                <a:lnTo>
                  <a:pt x="250047" y="190330"/>
                </a:lnTo>
                <a:lnTo>
                  <a:pt x="247888" y="187573"/>
                </a:lnTo>
                <a:lnTo>
                  <a:pt x="243742" y="186107"/>
                </a:lnTo>
                <a:lnTo>
                  <a:pt x="256876" y="186107"/>
                </a:lnTo>
                <a:lnTo>
                  <a:pt x="256876" y="2307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30" name="bk object 30"/>
          <p:cNvSpPr/>
          <p:nvPr/>
        </p:nvSpPr>
        <p:spPr>
          <a:xfrm>
            <a:off x="8113014" y="230576"/>
            <a:ext cx="819545" cy="956256"/>
          </a:xfrm>
          <a:custGeom>
            <a:avLst/>
            <a:gdLst/>
            <a:ahLst/>
            <a:cxnLst/>
            <a:rect l="l" t="t" r="r" b="b"/>
            <a:pathLst>
              <a:path w="274319" h="251460">
                <a:moveTo>
                  <a:pt x="274237" y="251327"/>
                </a:moveTo>
                <a:lnTo>
                  <a:pt x="269967" y="251327"/>
                </a:lnTo>
                <a:lnTo>
                  <a:pt x="269967" y="44948"/>
                </a:lnTo>
                <a:lnTo>
                  <a:pt x="266774" y="29134"/>
                </a:lnTo>
                <a:lnTo>
                  <a:pt x="258071" y="16205"/>
                </a:lnTo>
                <a:lnTo>
                  <a:pt x="245175" y="7481"/>
                </a:lnTo>
                <a:lnTo>
                  <a:pt x="229399" y="4280"/>
                </a:lnTo>
                <a:lnTo>
                  <a:pt x="0" y="4280"/>
                </a:lnTo>
                <a:lnTo>
                  <a:pt x="0" y="0"/>
                </a:lnTo>
                <a:lnTo>
                  <a:pt x="229399" y="0"/>
                </a:lnTo>
                <a:lnTo>
                  <a:pt x="246835" y="3537"/>
                </a:lnTo>
                <a:lnTo>
                  <a:pt x="261089" y="13180"/>
                </a:lnTo>
                <a:lnTo>
                  <a:pt x="270708" y="27469"/>
                </a:lnTo>
                <a:lnTo>
                  <a:pt x="274237" y="44948"/>
                </a:lnTo>
                <a:lnTo>
                  <a:pt x="274237" y="25132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31" name="bk object 31"/>
          <p:cNvSpPr/>
          <p:nvPr/>
        </p:nvSpPr>
        <p:spPr>
          <a:xfrm>
            <a:off x="997497" y="317086"/>
            <a:ext cx="7127388" cy="0"/>
          </a:xfrm>
          <a:custGeom>
            <a:avLst/>
            <a:gdLst/>
            <a:ahLst/>
            <a:cxnLst/>
            <a:rect l="l" t="t" r="r" b="b"/>
            <a:pathLst>
              <a:path w="2385695">
                <a:moveTo>
                  <a:pt x="0" y="0"/>
                </a:moveTo>
                <a:lnTo>
                  <a:pt x="2385162" y="0"/>
                </a:lnTo>
              </a:path>
            </a:pathLst>
          </a:custGeom>
          <a:ln w="427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32" name="bk object 32"/>
          <p:cNvSpPr/>
          <p:nvPr/>
        </p:nvSpPr>
        <p:spPr>
          <a:xfrm>
            <a:off x="997497" y="238718"/>
            <a:ext cx="7127388" cy="0"/>
          </a:xfrm>
          <a:custGeom>
            <a:avLst/>
            <a:gdLst/>
            <a:ahLst/>
            <a:cxnLst/>
            <a:rect l="l" t="t" r="r" b="b"/>
            <a:pathLst>
              <a:path w="2385695">
                <a:moveTo>
                  <a:pt x="0" y="0"/>
                </a:moveTo>
                <a:lnTo>
                  <a:pt x="2385162" y="0"/>
                </a:lnTo>
              </a:path>
            </a:pathLst>
          </a:custGeom>
          <a:ln w="428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5378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926F0-EC2C-4430-9D15-D5FF664D35E9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1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86C87-65DB-4043-9072-335CC7C49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1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1365931" eaLnBrk="1" hangingPunct="1">
        <a:defRPr>
          <a:latin typeface="+mn-lt"/>
          <a:ea typeface="+mn-ea"/>
          <a:cs typeface="+mn-cs"/>
        </a:defRPr>
      </a:lvl2pPr>
      <a:lvl3pPr marL="2731861" eaLnBrk="1" hangingPunct="1">
        <a:defRPr>
          <a:latin typeface="+mn-lt"/>
          <a:ea typeface="+mn-ea"/>
          <a:cs typeface="+mn-cs"/>
        </a:defRPr>
      </a:lvl3pPr>
      <a:lvl4pPr marL="4097792" eaLnBrk="1" hangingPunct="1">
        <a:defRPr>
          <a:latin typeface="+mn-lt"/>
          <a:ea typeface="+mn-ea"/>
          <a:cs typeface="+mn-cs"/>
        </a:defRPr>
      </a:lvl4pPr>
      <a:lvl5pPr marL="5463723" eaLnBrk="1" hangingPunct="1">
        <a:defRPr>
          <a:latin typeface="+mn-lt"/>
          <a:ea typeface="+mn-ea"/>
          <a:cs typeface="+mn-cs"/>
        </a:defRPr>
      </a:lvl5pPr>
      <a:lvl6pPr marL="6829654" eaLnBrk="1" hangingPunct="1">
        <a:defRPr>
          <a:latin typeface="+mn-lt"/>
          <a:ea typeface="+mn-ea"/>
          <a:cs typeface="+mn-cs"/>
        </a:defRPr>
      </a:lvl6pPr>
      <a:lvl7pPr marL="8195584" eaLnBrk="1" hangingPunct="1">
        <a:defRPr>
          <a:latin typeface="+mn-lt"/>
          <a:ea typeface="+mn-ea"/>
          <a:cs typeface="+mn-cs"/>
        </a:defRPr>
      </a:lvl7pPr>
      <a:lvl8pPr marL="9561515" eaLnBrk="1" hangingPunct="1">
        <a:defRPr>
          <a:latin typeface="+mn-lt"/>
          <a:ea typeface="+mn-ea"/>
          <a:cs typeface="+mn-cs"/>
        </a:defRPr>
      </a:lvl8pPr>
      <a:lvl9pPr marL="10927446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1365931" eaLnBrk="1" hangingPunct="1">
        <a:defRPr>
          <a:latin typeface="+mn-lt"/>
          <a:ea typeface="+mn-ea"/>
          <a:cs typeface="+mn-cs"/>
        </a:defRPr>
      </a:lvl2pPr>
      <a:lvl3pPr marL="2731861" eaLnBrk="1" hangingPunct="1">
        <a:defRPr>
          <a:latin typeface="+mn-lt"/>
          <a:ea typeface="+mn-ea"/>
          <a:cs typeface="+mn-cs"/>
        </a:defRPr>
      </a:lvl3pPr>
      <a:lvl4pPr marL="4097792" eaLnBrk="1" hangingPunct="1">
        <a:defRPr>
          <a:latin typeface="+mn-lt"/>
          <a:ea typeface="+mn-ea"/>
          <a:cs typeface="+mn-cs"/>
        </a:defRPr>
      </a:lvl4pPr>
      <a:lvl5pPr marL="5463723" eaLnBrk="1" hangingPunct="1">
        <a:defRPr>
          <a:latin typeface="+mn-lt"/>
          <a:ea typeface="+mn-ea"/>
          <a:cs typeface="+mn-cs"/>
        </a:defRPr>
      </a:lvl5pPr>
      <a:lvl6pPr marL="6829654" eaLnBrk="1" hangingPunct="1">
        <a:defRPr>
          <a:latin typeface="+mn-lt"/>
          <a:ea typeface="+mn-ea"/>
          <a:cs typeface="+mn-cs"/>
        </a:defRPr>
      </a:lvl6pPr>
      <a:lvl7pPr marL="8195584" eaLnBrk="1" hangingPunct="1">
        <a:defRPr>
          <a:latin typeface="+mn-lt"/>
          <a:ea typeface="+mn-ea"/>
          <a:cs typeface="+mn-cs"/>
        </a:defRPr>
      </a:lvl7pPr>
      <a:lvl8pPr marL="9561515" eaLnBrk="1" hangingPunct="1">
        <a:defRPr>
          <a:latin typeface="+mn-lt"/>
          <a:ea typeface="+mn-ea"/>
          <a:cs typeface="+mn-cs"/>
        </a:defRPr>
      </a:lvl8pPr>
      <a:lvl9pPr marL="10927446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130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12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hyperlink" Target="http://digitalart4lasd.wikispaces.com/animal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6" Type="http://schemas.openxmlformats.org/officeDocument/2006/relationships/image" Target="../media/image3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6" Type="http://schemas.openxmlformats.org/officeDocument/2006/relationships/image" Target="../media/image5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8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3.png"/><Relationship Id="rId5" Type="http://schemas.openxmlformats.org/officeDocument/2006/relationships/image" Target="../media/image11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44634B5-A527-4635-9738-DB9FA76792A8}"/>
              </a:ext>
            </a:extLst>
          </p:cNvPr>
          <p:cNvSpPr/>
          <p:nvPr/>
        </p:nvSpPr>
        <p:spPr>
          <a:xfrm>
            <a:off x="260881" y="4572000"/>
            <a:ext cx="8393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Prof. </a:t>
            </a:r>
            <a:r>
              <a:rPr lang="ro-RO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bejenaru</a:t>
            </a:r>
            <a:r>
              <a:rPr lang="ro-RO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  <a:r>
              <a:rPr lang="ro-RO" sz="5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felicia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22C45F-9E77-4373-9A64-61D435C286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685800"/>
            <a:ext cx="4038600" cy="3871239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746B25-CDAE-4BBB-9483-BE2C9CE434F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6905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10984">
        <p15:prstTrans prst="peelOff"/>
      </p:transition>
    </mc:Choice>
    <mc:Fallback xmlns="">
      <p:transition spd="slow" advClick="0" advTm="109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E47653B8-289E-48A0-819C-F8408CFC1A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98613" y="511581"/>
            <a:ext cx="830579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5CA23FD5-0DEF-4127-8DE5-FF43770C2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4062651"/>
          </a:xfrm>
        </p:spPr>
        <p:txBody>
          <a:bodyPr/>
          <a:lstStyle/>
          <a:p>
            <a:pPr algn="l"/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FF0000"/>
                </a:solidFill>
              </a:rPr>
              <a:t>Dreptunghiul</a:t>
            </a:r>
            <a:r>
              <a:rPr lang="ro-RO" sz="2400" dirty="0">
                <a:solidFill>
                  <a:srgbClr val="002060"/>
                </a:solidFill>
              </a:rPr>
              <a:t> este un poligon cu patru laturi (patrulater) care are laturile egale două câte două și unghiuri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drepte.  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P                                          O        </a:t>
            </a:r>
            <a:r>
              <a:rPr lang="ro-RO" sz="2400" dirty="0">
                <a:solidFill>
                  <a:srgbClr val="00B050"/>
                </a:solidFill>
              </a:rPr>
              <a:t>unghiuri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M                                          N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dreptunghiul MNOP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laturi: MN, NP, OP, MO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MN – lungime -L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NO –lățime -l</a:t>
            </a:r>
            <a:br>
              <a:rPr lang="ro-RO" sz="2400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FAE5B07C-10F6-4C43-AB93-40338E8A9438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765313" y="4743801"/>
            <a:ext cx="7772400" cy="1107996"/>
          </a:xfrm>
        </p:spPr>
        <p:txBody>
          <a:bodyPr/>
          <a:lstStyle/>
          <a:p>
            <a:r>
              <a:rPr lang="ro-RO" sz="2400" b="1" dirty="0">
                <a:solidFill>
                  <a:srgbClr val="FF0000"/>
                </a:solidFill>
              </a:rPr>
              <a:t>	Pătratul </a:t>
            </a:r>
            <a:r>
              <a:rPr lang="ro-RO" sz="2400" dirty="0">
                <a:solidFill>
                  <a:srgbClr val="002060"/>
                </a:solidFill>
              </a:rPr>
              <a:t>este patrulaterul care are toate laturile egale și unghiuri drepte.               </a:t>
            </a:r>
          </a:p>
          <a:p>
            <a:r>
              <a:rPr lang="ro-RO" sz="2400" dirty="0">
                <a:solidFill>
                  <a:srgbClr val="002060"/>
                </a:solidFill>
              </a:rPr>
              <a:t>                                    </a:t>
            </a:r>
            <a:r>
              <a:rPr lang="ro-RO" sz="2400" dirty="0">
                <a:solidFill>
                  <a:srgbClr val="002060"/>
                </a:solidFill>
                <a:latin typeface="Brush Script MT" panose="03060802040406070304" pitchFamily="66" charset="0"/>
              </a:rPr>
              <a:t>  l  </a:t>
            </a:r>
            <a:endParaRPr lang="en-US" sz="2400" dirty="0">
              <a:solidFill>
                <a:srgbClr val="002060"/>
              </a:solidFill>
              <a:latin typeface="Brush Script MT" panose="03060802040406070304" pitchFamily="66" charset="0"/>
            </a:endParaRPr>
          </a:p>
        </p:txBody>
      </p:sp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1320DD9C-3B4D-4901-9114-AAFBD2D16093}"/>
              </a:ext>
            </a:extLst>
          </p:cNvPr>
          <p:cNvCxnSpPr/>
          <p:nvPr/>
        </p:nvCxnSpPr>
        <p:spPr>
          <a:xfrm>
            <a:off x="2667000" y="2362200"/>
            <a:ext cx="274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09E5DCCC-F6F3-4964-B7C1-5602F5F471A0}"/>
              </a:ext>
            </a:extLst>
          </p:cNvPr>
          <p:cNvCxnSpPr/>
          <p:nvPr/>
        </p:nvCxnSpPr>
        <p:spPr>
          <a:xfrm>
            <a:off x="2667000" y="23622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26B0EBE2-C51C-4DB5-9C13-C9D378272BB0}"/>
              </a:ext>
            </a:extLst>
          </p:cNvPr>
          <p:cNvCxnSpPr/>
          <p:nvPr/>
        </p:nvCxnSpPr>
        <p:spPr>
          <a:xfrm>
            <a:off x="2667000" y="3124200"/>
            <a:ext cx="2743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Conector drept 12">
            <a:extLst>
              <a:ext uri="{FF2B5EF4-FFF2-40B4-BE49-F238E27FC236}">
                <a16:creationId xmlns:a16="http://schemas.microsoft.com/office/drawing/2014/main" id="{36AFDFFE-6E7C-4388-A99D-255598B93D12}"/>
              </a:ext>
            </a:extLst>
          </p:cNvPr>
          <p:cNvCxnSpPr/>
          <p:nvPr/>
        </p:nvCxnSpPr>
        <p:spPr>
          <a:xfrm>
            <a:off x="5410200" y="23622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Arc 13">
            <a:extLst>
              <a:ext uri="{FF2B5EF4-FFF2-40B4-BE49-F238E27FC236}">
                <a16:creationId xmlns:a16="http://schemas.microsoft.com/office/drawing/2014/main" id="{9507E2AE-83F9-46F8-B767-C819758B4A1A}"/>
              </a:ext>
            </a:extLst>
          </p:cNvPr>
          <p:cNvSpPr/>
          <p:nvPr/>
        </p:nvSpPr>
        <p:spPr>
          <a:xfrm>
            <a:off x="2476499" y="2919890"/>
            <a:ext cx="381000" cy="362901"/>
          </a:xfrm>
          <a:prstGeom prst="arc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A53332A6-5E64-4648-A4F5-6FFCE8EC2BC5}"/>
              </a:ext>
            </a:extLst>
          </p:cNvPr>
          <p:cNvSpPr/>
          <p:nvPr/>
        </p:nvSpPr>
        <p:spPr>
          <a:xfrm rot="11578302">
            <a:off x="5153989" y="2256559"/>
            <a:ext cx="512423" cy="357491"/>
          </a:xfrm>
          <a:prstGeom prst="arc">
            <a:avLst>
              <a:gd name="adj1" fmla="val 15428921"/>
              <a:gd name="adj2" fmla="val 0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FD8D715A-4BD6-4816-834D-8AB7AB1130EE}"/>
              </a:ext>
            </a:extLst>
          </p:cNvPr>
          <p:cNvSpPr/>
          <p:nvPr/>
        </p:nvSpPr>
        <p:spPr>
          <a:xfrm flipH="1">
            <a:off x="5166597" y="2919890"/>
            <a:ext cx="533399" cy="403860"/>
          </a:xfrm>
          <a:prstGeom prst="arc">
            <a:avLst>
              <a:gd name="adj1" fmla="val 16199992"/>
              <a:gd name="adj2" fmla="val 0"/>
            </a:avLst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Conector drept cu săgeată 19">
            <a:extLst>
              <a:ext uri="{FF2B5EF4-FFF2-40B4-BE49-F238E27FC236}">
                <a16:creationId xmlns:a16="http://schemas.microsoft.com/office/drawing/2014/main" id="{BE6ED2D1-D032-4295-8FAC-99D63C1BE9B6}"/>
              </a:ext>
            </a:extLst>
          </p:cNvPr>
          <p:cNvCxnSpPr>
            <a:cxnSpLocks/>
          </p:cNvCxnSpPr>
          <p:nvPr/>
        </p:nvCxnSpPr>
        <p:spPr>
          <a:xfrm flipH="1">
            <a:off x="2819401" y="2321241"/>
            <a:ext cx="3352799" cy="66776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Conector drept cu săgeată 25">
            <a:extLst>
              <a:ext uri="{FF2B5EF4-FFF2-40B4-BE49-F238E27FC236}">
                <a16:creationId xmlns:a16="http://schemas.microsoft.com/office/drawing/2014/main" id="{DCECB067-A12C-4F45-BD76-471073DBC3D5}"/>
              </a:ext>
            </a:extLst>
          </p:cNvPr>
          <p:cNvCxnSpPr>
            <a:cxnSpLocks/>
          </p:cNvCxnSpPr>
          <p:nvPr/>
        </p:nvCxnSpPr>
        <p:spPr>
          <a:xfrm flipH="1">
            <a:off x="5275977" y="2321240"/>
            <a:ext cx="896223" cy="65171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Arc 29">
            <a:extLst>
              <a:ext uri="{FF2B5EF4-FFF2-40B4-BE49-F238E27FC236}">
                <a16:creationId xmlns:a16="http://schemas.microsoft.com/office/drawing/2014/main" id="{97DF7B2C-1BFF-4396-96C9-02CE6DE0D0B7}"/>
              </a:ext>
            </a:extLst>
          </p:cNvPr>
          <p:cNvSpPr/>
          <p:nvPr/>
        </p:nvSpPr>
        <p:spPr>
          <a:xfrm rot="3809452">
            <a:off x="2574148" y="2204860"/>
            <a:ext cx="159719" cy="575191"/>
          </a:xfrm>
          <a:prstGeom prst="arc">
            <a:avLst>
              <a:gd name="adj1" fmla="val 16200000"/>
              <a:gd name="adj2" fmla="val 150603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88AE0B58-B8CE-43D7-9555-62A818AE4E1F}"/>
              </a:ext>
            </a:extLst>
          </p:cNvPr>
          <p:cNvCxnSpPr/>
          <p:nvPr/>
        </p:nvCxnSpPr>
        <p:spPr>
          <a:xfrm>
            <a:off x="3581400" y="53340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Conector drept 34">
            <a:extLst>
              <a:ext uri="{FF2B5EF4-FFF2-40B4-BE49-F238E27FC236}">
                <a16:creationId xmlns:a16="http://schemas.microsoft.com/office/drawing/2014/main" id="{B593722D-803F-45E6-9F18-6085BC5454AA}"/>
              </a:ext>
            </a:extLst>
          </p:cNvPr>
          <p:cNvCxnSpPr>
            <a:cxnSpLocks/>
          </p:cNvCxnSpPr>
          <p:nvPr/>
        </p:nvCxnSpPr>
        <p:spPr>
          <a:xfrm>
            <a:off x="3581400" y="5334000"/>
            <a:ext cx="914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Conector drept 37">
            <a:extLst>
              <a:ext uri="{FF2B5EF4-FFF2-40B4-BE49-F238E27FC236}">
                <a16:creationId xmlns:a16="http://schemas.microsoft.com/office/drawing/2014/main" id="{F03A94C2-6001-4576-B7A7-9837DC232B31}"/>
              </a:ext>
            </a:extLst>
          </p:cNvPr>
          <p:cNvCxnSpPr/>
          <p:nvPr/>
        </p:nvCxnSpPr>
        <p:spPr>
          <a:xfrm>
            <a:off x="4495800" y="5334000"/>
            <a:ext cx="0" cy="7620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Conector drept 39">
            <a:extLst>
              <a:ext uri="{FF2B5EF4-FFF2-40B4-BE49-F238E27FC236}">
                <a16:creationId xmlns:a16="http://schemas.microsoft.com/office/drawing/2014/main" id="{51013210-1370-4E01-9A13-50EEE87AD328}"/>
              </a:ext>
            </a:extLst>
          </p:cNvPr>
          <p:cNvCxnSpPr>
            <a:cxnSpLocks/>
          </p:cNvCxnSpPr>
          <p:nvPr/>
        </p:nvCxnSpPr>
        <p:spPr>
          <a:xfrm>
            <a:off x="3581400" y="6096000"/>
            <a:ext cx="9144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00447BD-563B-42D5-A7C1-E18FD65E76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7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3313">
        <p15:prstTrans prst="peelOff"/>
      </p:transition>
    </mc:Choice>
    <mc:Fallback xmlns="">
      <p:transition spd="slow" advTm="33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A7AA7DF9-66A4-40A5-A0B6-79B2E90CBA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95300" y="664279"/>
            <a:ext cx="8153400" cy="55841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u 1">
                <a:extLst>
                  <a:ext uri="{FF2B5EF4-FFF2-40B4-BE49-F238E27FC236}">
                    <a16:creationId xmlns:a16="http://schemas.microsoft.com/office/drawing/2014/main" id="{E569ACC0-CCF4-4247-9EAB-C3B1F441BFA5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>
              <a:xfrm>
                <a:off x="685800" y="914400"/>
                <a:ext cx="7772400" cy="2215991"/>
              </a:xfrm>
            </p:spPr>
            <p:txBody>
              <a:bodyPr/>
              <a:lstStyle/>
              <a:p>
                <a:pPr algn="l"/>
                <a:r>
                  <a:rPr lang="ro-RO" sz="2400" dirty="0">
                    <a:solidFill>
                      <a:srgbClr val="002060"/>
                    </a:solidFill>
                  </a:rPr>
                  <a:t>	</a:t>
                </a:r>
                <a:br>
                  <a:rPr lang="ro-RO" sz="2400" dirty="0">
                    <a:solidFill>
                      <a:srgbClr val="00206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	Suma lungimilor laturilor unui poligon este </a:t>
                </a:r>
                <a:r>
                  <a:rPr lang="ro-RO" sz="2400" b="1" dirty="0">
                    <a:solidFill>
                      <a:srgbClr val="FF0000"/>
                    </a:solidFill>
                  </a:rPr>
                  <a:t>perimetrul</a:t>
                </a:r>
                <a:br>
                  <a:rPr lang="ro-RO" sz="2400" dirty="0">
                    <a:solidFill>
                      <a:srgbClr val="00206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poligonului.</a:t>
                </a:r>
                <a:br>
                  <a:rPr lang="ro-RO" sz="2400" dirty="0">
                    <a:solidFill>
                      <a:srgbClr val="00206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Perimetrul dreptunghiului = </a:t>
                </a:r>
                <a:r>
                  <a:rPr lang="ro-RO" sz="2400" b="1" dirty="0">
                    <a:solidFill>
                      <a:srgbClr val="FF0000"/>
                    </a:solidFill>
                  </a:rPr>
                  <a:t>2x L+2xl</a:t>
                </a:r>
                <a:br>
                  <a:rPr lang="ro-RO" sz="2400" dirty="0">
                    <a:solidFill>
                      <a:srgbClr val="00206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Perimetrul pătratului = </a:t>
                </a:r>
                <a:r>
                  <a:rPr lang="ro-RO" sz="2400" b="1" dirty="0">
                    <a:solidFill>
                      <a:srgbClr val="FF0000"/>
                    </a:solidFill>
                  </a:rPr>
                  <a:t>4xl</a:t>
                </a:r>
                <a:br>
                  <a:rPr lang="ro-RO" sz="2400" b="1" dirty="0">
                    <a:solidFill>
                      <a:srgbClr val="FF000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Perimetrul triunghiului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ro-RO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ro-RO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ro-RO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ro-RO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𝒍</m:t>
                        </m:r>
                      </m:e>
                      <m:sub>
                        <m:r>
                          <a:rPr lang="ro-RO" sz="2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endParaRPr lang="en-US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Titlu 1">
                <a:extLst>
                  <a:ext uri="{FF2B5EF4-FFF2-40B4-BE49-F238E27FC236}">
                    <a16:creationId xmlns:a16="http://schemas.microsoft.com/office/drawing/2014/main" id="{E569ACC0-CCF4-4247-9EAB-C3B1F441BF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685800" y="914400"/>
                <a:ext cx="7772400" cy="2215991"/>
              </a:xfrm>
              <a:blipFill>
                <a:blip r:embed="rId5"/>
                <a:stretch>
                  <a:fillRect l="-2431" r="-235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615FC11F-6342-4D7D-B229-A84B52C80ACC}"/>
                  </a:ext>
                </a:extLst>
              </p:cNvPr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1371600" y="3048000"/>
                <a:ext cx="7086600" cy="2462213"/>
              </a:xfrm>
            </p:spPr>
            <p:txBody>
              <a:bodyPr/>
              <a:lstStyle/>
              <a:p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l                        </a:t>
                </a:r>
                <a:r>
                  <a:rPr lang="ro-RO" sz="2800" dirty="0" err="1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</a:t>
                </a:r>
              </a:p>
              <a:p>
                <a:endParaRPr lang="ro-RO" sz="2800" dirty="0">
                  <a:solidFill>
                    <a:srgbClr val="002060"/>
                  </a:solidFill>
                  <a:latin typeface="Brush Script MT" panose="03060802040406070304" pitchFamily="66" charset="0"/>
                </a:endParaRPr>
              </a:p>
              <a:p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            </a:t>
                </a:r>
                <a:r>
                  <a:rPr lang="ro-RO" sz="2800" dirty="0" err="1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</a:t>
                </a:r>
                <a:r>
                  <a:rPr lang="ro-RO" sz="2800" dirty="0" err="1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               </a:t>
                </a:r>
                <a:r>
                  <a:rPr lang="ro-RO" sz="2800" dirty="0" err="1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</a:t>
                </a:r>
                <a:r>
                  <a:rPr lang="ro-RO" sz="24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o-RO" sz="240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o-RO" sz="24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o-RO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o-RO" sz="24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ro-RO" sz="2400" i="0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o-RO" sz="24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</a:t>
                </a:r>
              </a:p>
              <a:p>
                <a:endParaRPr lang="ro-RO" sz="2000" dirty="0">
                  <a:solidFill>
                    <a:srgbClr val="002060"/>
                  </a:solidFill>
                  <a:latin typeface="Brush Script MT" panose="03060802040406070304" pitchFamily="66" charset="0"/>
                </a:endParaRPr>
              </a:p>
              <a:p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l                        </a:t>
                </a:r>
                <a:r>
                  <a:rPr lang="ro-RO" sz="2800" dirty="0" err="1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L</a:t>
                </a:r>
                <a:endParaRPr lang="ro-RO" sz="2800" dirty="0">
                  <a:solidFill>
                    <a:srgbClr val="002060"/>
                  </a:solidFill>
                  <a:latin typeface="Brush Script MT" panose="03060802040406070304" pitchFamily="66" charset="0"/>
                </a:endParaRPr>
              </a:p>
              <a:p>
                <a:r>
                  <a:rPr lang="ro-RO" sz="2800" dirty="0">
                    <a:solidFill>
                      <a:srgbClr val="002060"/>
                    </a:solidFill>
                    <a:latin typeface="Brush Script MT" panose="03060802040406070304" pitchFamily="66" charset="0"/>
                  </a:rPr>
                  <a:t>                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800" i="0" dirty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>
                  <a:solidFill>
                    <a:srgbClr val="002060"/>
                  </a:solidFill>
                  <a:latin typeface="Brush Script MT" panose="03060802040406070304" pitchFamily="66" charset="0"/>
                </a:endParaRPr>
              </a:p>
            </p:txBody>
          </p:sp>
        </mc:Choice>
        <mc:Fallback xmlns="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615FC11F-6342-4D7D-B229-A84B52C80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1371600" y="3048000"/>
                <a:ext cx="7086600" cy="2462213"/>
              </a:xfrm>
              <a:blipFill>
                <a:blip r:embed="rId6"/>
                <a:stretch>
                  <a:fillRect l="-3009" t="-4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reptunghi 5">
            <a:extLst>
              <a:ext uri="{FF2B5EF4-FFF2-40B4-BE49-F238E27FC236}">
                <a16:creationId xmlns:a16="http://schemas.microsoft.com/office/drawing/2014/main" id="{EA1AEEE8-5F9E-45AF-B035-259D14B407C3}"/>
              </a:ext>
            </a:extLst>
          </p:cNvPr>
          <p:cNvSpPr/>
          <p:nvPr/>
        </p:nvSpPr>
        <p:spPr>
          <a:xfrm>
            <a:off x="1676400" y="3521779"/>
            <a:ext cx="91440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reptunghi 6">
            <a:extLst>
              <a:ext uri="{FF2B5EF4-FFF2-40B4-BE49-F238E27FC236}">
                <a16:creationId xmlns:a16="http://schemas.microsoft.com/office/drawing/2014/main" id="{3EA2F77A-59E9-4800-9540-3ACD3DFD9779}"/>
              </a:ext>
            </a:extLst>
          </p:cNvPr>
          <p:cNvSpPr/>
          <p:nvPr/>
        </p:nvSpPr>
        <p:spPr>
          <a:xfrm>
            <a:off x="3505200" y="3521779"/>
            <a:ext cx="1981200" cy="9144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riunghi isoscel 7">
            <a:extLst>
              <a:ext uri="{FF2B5EF4-FFF2-40B4-BE49-F238E27FC236}">
                <a16:creationId xmlns:a16="http://schemas.microsoft.com/office/drawing/2014/main" id="{167FD435-EAA5-4D60-B06D-230619AB45C7}"/>
              </a:ext>
            </a:extLst>
          </p:cNvPr>
          <p:cNvSpPr/>
          <p:nvPr/>
        </p:nvSpPr>
        <p:spPr>
          <a:xfrm rot="10800000" flipV="1">
            <a:off x="6781798" y="3521779"/>
            <a:ext cx="1066802" cy="135502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  <a:extLst>
              <a:ext uri="{FF2B5EF4-FFF2-40B4-BE49-F238E27FC236}">
                <a16:creationId xmlns:a16="http://schemas.microsoft.com/office/drawing/2014/main" id="{F82E1203-BED1-4483-8C7F-77033686F4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27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1453">
        <p15:prstTrans prst="peelOff"/>
      </p:transition>
    </mc:Choice>
    <mc:Fallback xmlns="">
      <p:transition spd="slow" advTm="214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11ECF5D8-261D-420E-9B6E-945A69CC3A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517665" y="609601"/>
            <a:ext cx="8092935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8E8C3ED9-8BFA-4815-A34E-E46DD597E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914399"/>
            <a:ext cx="8229599" cy="5170646"/>
          </a:xfrm>
        </p:spPr>
        <p:txBody>
          <a:bodyPr/>
          <a:lstStyle/>
          <a:p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	Dreapta care împarte o figură în două părți care, prin suprapunere, coincid este </a:t>
            </a:r>
            <a:r>
              <a:rPr lang="ro-RO" sz="2400" b="1" dirty="0">
                <a:solidFill>
                  <a:srgbClr val="002060"/>
                </a:solidFill>
                <a:latin typeface="Century Schoolbook" panose="02040604050505020304" pitchFamily="18" charset="0"/>
              </a:rPr>
              <a:t>axă de simetrie</a:t>
            </a:r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.</a:t>
            </a: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                                    axă de simetrie</a:t>
            </a:r>
            <a:endParaRPr lang="en-US" sz="2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5" name="Triunghi isoscel 4">
            <a:extLst>
              <a:ext uri="{FF2B5EF4-FFF2-40B4-BE49-F238E27FC236}">
                <a16:creationId xmlns:a16="http://schemas.microsoft.com/office/drawing/2014/main" id="{6D9DD452-2BE7-4BF9-A6E0-58AF85563C20}"/>
              </a:ext>
            </a:extLst>
          </p:cNvPr>
          <p:cNvSpPr/>
          <p:nvPr/>
        </p:nvSpPr>
        <p:spPr>
          <a:xfrm>
            <a:off x="1371600" y="1992860"/>
            <a:ext cx="1600200" cy="1486138"/>
          </a:xfrm>
          <a:prstGeom prst="triangle">
            <a:avLst/>
          </a:prstGeom>
          <a:solidFill>
            <a:srgbClr val="FF0000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reptunghi 5">
            <a:extLst>
              <a:ext uri="{FF2B5EF4-FFF2-40B4-BE49-F238E27FC236}">
                <a16:creationId xmlns:a16="http://schemas.microsoft.com/office/drawing/2014/main" id="{8D164B1C-D296-485C-8A07-CAC39B7FCD51}"/>
              </a:ext>
            </a:extLst>
          </p:cNvPr>
          <p:cNvSpPr/>
          <p:nvPr/>
        </p:nvSpPr>
        <p:spPr>
          <a:xfrm>
            <a:off x="3505200" y="2209801"/>
            <a:ext cx="2590800" cy="1267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80A6258-06FA-4DD5-AC0B-88855852B9B6}"/>
              </a:ext>
            </a:extLst>
          </p:cNvPr>
          <p:cNvSpPr/>
          <p:nvPr/>
        </p:nvSpPr>
        <p:spPr>
          <a:xfrm>
            <a:off x="6858000" y="2209801"/>
            <a:ext cx="1295400" cy="1267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EBD6508A-D486-4CA3-AE7B-5110FCFE55A2}"/>
              </a:ext>
            </a:extLst>
          </p:cNvPr>
          <p:cNvSpPr/>
          <p:nvPr/>
        </p:nvSpPr>
        <p:spPr>
          <a:xfrm>
            <a:off x="1303682" y="4341153"/>
            <a:ext cx="1371601" cy="122573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reptunghi 9">
            <a:extLst>
              <a:ext uri="{FF2B5EF4-FFF2-40B4-BE49-F238E27FC236}">
                <a16:creationId xmlns:a16="http://schemas.microsoft.com/office/drawing/2014/main" id="{140ACB1F-F7EB-4AC4-B9A7-F3CC15CAF242}"/>
              </a:ext>
            </a:extLst>
          </p:cNvPr>
          <p:cNvSpPr/>
          <p:nvPr/>
        </p:nvSpPr>
        <p:spPr>
          <a:xfrm>
            <a:off x="7086599" y="4200749"/>
            <a:ext cx="838200" cy="1419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4C5F1CCD-6B74-405F-B4E2-74320F235CAF}"/>
              </a:ext>
            </a:extLst>
          </p:cNvPr>
          <p:cNvCxnSpPr>
            <a:cxnSpLocks/>
          </p:cNvCxnSpPr>
          <p:nvPr/>
        </p:nvCxnSpPr>
        <p:spPr>
          <a:xfrm flipH="1">
            <a:off x="2133600" y="1709530"/>
            <a:ext cx="26504" cy="22366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7180A5B1-BCCA-4EFA-AC8B-BED932095DDB}"/>
              </a:ext>
            </a:extLst>
          </p:cNvPr>
          <p:cNvCxnSpPr>
            <a:cxnSpLocks/>
          </p:cNvCxnSpPr>
          <p:nvPr/>
        </p:nvCxnSpPr>
        <p:spPr>
          <a:xfrm>
            <a:off x="4800598" y="1709530"/>
            <a:ext cx="0" cy="210047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Conector drept 17">
            <a:extLst>
              <a:ext uri="{FF2B5EF4-FFF2-40B4-BE49-F238E27FC236}">
                <a16:creationId xmlns:a16="http://schemas.microsoft.com/office/drawing/2014/main" id="{D560CFE1-0A49-4C03-A7E7-46DC1CAF55A9}"/>
              </a:ext>
            </a:extLst>
          </p:cNvPr>
          <p:cNvCxnSpPr>
            <a:cxnSpLocks/>
          </p:cNvCxnSpPr>
          <p:nvPr/>
        </p:nvCxnSpPr>
        <p:spPr>
          <a:xfrm>
            <a:off x="7505699" y="1600200"/>
            <a:ext cx="1" cy="2209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Dreptunghi 18">
            <a:extLst>
              <a:ext uri="{FF2B5EF4-FFF2-40B4-BE49-F238E27FC236}">
                <a16:creationId xmlns:a16="http://schemas.microsoft.com/office/drawing/2014/main" id="{B08399BC-9EA7-4EF9-94C9-D42CAD3C63B3}"/>
              </a:ext>
            </a:extLst>
          </p:cNvPr>
          <p:cNvSpPr/>
          <p:nvPr/>
        </p:nvSpPr>
        <p:spPr>
          <a:xfrm>
            <a:off x="3375165" y="4320507"/>
            <a:ext cx="1295400" cy="1267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Conector drept 21">
            <a:extLst>
              <a:ext uri="{FF2B5EF4-FFF2-40B4-BE49-F238E27FC236}">
                <a16:creationId xmlns:a16="http://schemas.microsoft.com/office/drawing/2014/main" id="{F8B51395-0D17-4E99-A8B9-183A17C23CD2}"/>
              </a:ext>
            </a:extLst>
          </p:cNvPr>
          <p:cNvCxnSpPr/>
          <p:nvPr/>
        </p:nvCxnSpPr>
        <p:spPr>
          <a:xfrm>
            <a:off x="4953000" y="4038600"/>
            <a:ext cx="0" cy="18565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Dreptunghi 22">
            <a:extLst>
              <a:ext uri="{FF2B5EF4-FFF2-40B4-BE49-F238E27FC236}">
                <a16:creationId xmlns:a16="http://schemas.microsoft.com/office/drawing/2014/main" id="{63EBB67E-E4A9-45B0-B9C9-7B6E685B73BF}"/>
              </a:ext>
            </a:extLst>
          </p:cNvPr>
          <p:cNvSpPr/>
          <p:nvPr/>
        </p:nvSpPr>
        <p:spPr>
          <a:xfrm>
            <a:off x="5215558" y="4320507"/>
            <a:ext cx="1295400" cy="126702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Conector drept 24">
            <a:extLst>
              <a:ext uri="{FF2B5EF4-FFF2-40B4-BE49-F238E27FC236}">
                <a16:creationId xmlns:a16="http://schemas.microsoft.com/office/drawing/2014/main" id="{39511ED0-E292-4B02-82BB-ACFD07794C5E}"/>
              </a:ext>
            </a:extLst>
          </p:cNvPr>
          <p:cNvCxnSpPr>
            <a:cxnSpLocks/>
          </p:cNvCxnSpPr>
          <p:nvPr/>
        </p:nvCxnSpPr>
        <p:spPr>
          <a:xfrm>
            <a:off x="7505699" y="3946226"/>
            <a:ext cx="0" cy="203982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Conector drept 33">
            <a:extLst>
              <a:ext uri="{FF2B5EF4-FFF2-40B4-BE49-F238E27FC236}">
                <a16:creationId xmlns:a16="http://schemas.microsoft.com/office/drawing/2014/main" id="{D87AEEB0-92E6-4EAB-AA21-1480188AE7EA}"/>
              </a:ext>
            </a:extLst>
          </p:cNvPr>
          <p:cNvCxnSpPr/>
          <p:nvPr/>
        </p:nvCxnSpPr>
        <p:spPr>
          <a:xfrm>
            <a:off x="819150" y="4966136"/>
            <a:ext cx="227358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B8A1BDB-E466-450A-BDAA-4DE1A6E15F4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661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9425">
        <p15:prstTrans prst="peelOff"/>
      </p:transition>
    </mc:Choice>
    <mc:Fallback xmlns="">
      <p:transition spd="slow" advTm="94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id="{8F6CDAF5-E931-40DF-A8FA-D014A733C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515335" y="666352"/>
            <a:ext cx="830579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3DB4B033-56A1-4D65-862C-F21DA93CB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122" y="838200"/>
            <a:ext cx="7944678" cy="1477328"/>
          </a:xfrm>
        </p:spPr>
        <p:txBody>
          <a:bodyPr/>
          <a:lstStyle/>
          <a:p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A</a:t>
            </a:r>
            <a:r>
              <a:rPr lang="ro-RO" sz="2400" dirty="0">
                <a:solidFill>
                  <a:srgbClr val="002060"/>
                </a:solidFill>
              </a:rPr>
              <a:t>	     </a:t>
            </a:r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a                        b                            c 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                                           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       </a:t>
            </a:r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semicerc</a:t>
            </a:r>
            <a:endParaRPr lang="en-US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7" name="Arc 6">
            <a:extLst>
              <a:ext uri="{FF2B5EF4-FFF2-40B4-BE49-F238E27FC236}">
                <a16:creationId xmlns:a16="http://schemas.microsoft.com/office/drawing/2014/main" id="{7E13B096-332C-40D1-91CA-19504FDC8BA4}"/>
              </a:ext>
            </a:extLst>
          </p:cNvPr>
          <p:cNvSpPr/>
          <p:nvPr/>
        </p:nvSpPr>
        <p:spPr>
          <a:xfrm>
            <a:off x="914684" y="1974232"/>
            <a:ext cx="948045" cy="914400"/>
          </a:xfrm>
          <a:prstGeom prst="arc">
            <a:avLst>
              <a:gd name="adj1" fmla="val 16200000"/>
              <a:gd name="adj2" fmla="val 16099424"/>
            </a:avLst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2509CD0F-5069-4D10-A1B0-E8FBC6CD4315}"/>
              </a:ext>
            </a:extLst>
          </p:cNvPr>
          <p:cNvSpPr/>
          <p:nvPr/>
        </p:nvSpPr>
        <p:spPr>
          <a:xfrm>
            <a:off x="2056386" y="2018171"/>
            <a:ext cx="836094" cy="826522"/>
          </a:xfrm>
          <a:prstGeom prst="arc">
            <a:avLst>
              <a:gd name="adj1" fmla="val 16162606"/>
              <a:gd name="adj2" fmla="val 5480470"/>
            </a:avLst>
          </a:prstGeom>
          <a:ln>
            <a:solidFill>
              <a:srgbClr val="00B05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Conector drept cu săgeată 13">
            <a:extLst>
              <a:ext uri="{FF2B5EF4-FFF2-40B4-BE49-F238E27FC236}">
                <a16:creationId xmlns:a16="http://schemas.microsoft.com/office/drawing/2014/main" id="{FB8D0BAC-3C1A-4430-B629-D916A21AFD6A}"/>
              </a:ext>
            </a:extLst>
          </p:cNvPr>
          <p:cNvCxnSpPr>
            <a:cxnSpLocks/>
          </p:cNvCxnSpPr>
          <p:nvPr/>
        </p:nvCxnSpPr>
        <p:spPr>
          <a:xfrm flipH="1">
            <a:off x="2924993" y="2268449"/>
            <a:ext cx="568187" cy="218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5" name="Imagine 14">
            <a:extLst>
              <a:ext uri="{FF2B5EF4-FFF2-40B4-BE49-F238E27FC236}">
                <a16:creationId xmlns:a16="http://schemas.microsoft.com/office/drawing/2014/main" id="{E791F9EA-591A-4ACC-9B2E-659FB70F41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00" y="3872376"/>
            <a:ext cx="2305050" cy="2305050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id="{5973002A-DED4-47B3-80F4-A4053CD523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74" y="3919253"/>
            <a:ext cx="2305050" cy="2305050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AE14478A-4E7B-4876-9107-03A8C1BBF1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789" y="1687952"/>
            <a:ext cx="1154114" cy="1255151"/>
          </a:xfrm>
          <a:prstGeom prst="rect">
            <a:avLst/>
          </a:prstGeom>
        </p:spPr>
      </p:pic>
      <p:cxnSp>
        <p:nvCxnSpPr>
          <p:cNvPr id="24" name="Conector drept 23">
            <a:extLst>
              <a:ext uri="{FF2B5EF4-FFF2-40B4-BE49-F238E27FC236}">
                <a16:creationId xmlns:a16="http://schemas.microsoft.com/office/drawing/2014/main" id="{2C52ED38-A6AD-4927-89C2-2B9BF95FCC39}"/>
              </a:ext>
            </a:extLst>
          </p:cNvPr>
          <p:cNvCxnSpPr>
            <a:cxnSpLocks/>
          </p:cNvCxnSpPr>
          <p:nvPr/>
        </p:nvCxnSpPr>
        <p:spPr>
          <a:xfrm flipV="1">
            <a:off x="1446988" y="844961"/>
            <a:ext cx="1601012" cy="85399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onector: cotit 25">
            <a:extLst>
              <a:ext uri="{FF2B5EF4-FFF2-40B4-BE49-F238E27FC236}">
                <a16:creationId xmlns:a16="http://schemas.microsoft.com/office/drawing/2014/main" id="{613CC06E-6C55-4B8D-8A66-BEFCB878FEC0}"/>
              </a:ext>
            </a:extLst>
          </p:cNvPr>
          <p:cNvCxnSpPr>
            <a:cxnSpLocks/>
          </p:cNvCxnSpPr>
          <p:nvPr/>
        </p:nvCxnSpPr>
        <p:spPr>
          <a:xfrm flipV="1">
            <a:off x="3733800" y="990600"/>
            <a:ext cx="1381325" cy="533400"/>
          </a:xfrm>
          <a:prstGeom prst="bent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0" name="Conector: cotit 29">
            <a:extLst>
              <a:ext uri="{FF2B5EF4-FFF2-40B4-BE49-F238E27FC236}">
                <a16:creationId xmlns:a16="http://schemas.microsoft.com/office/drawing/2014/main" id="{44A2CF15-6D9E-4988-9BEF-21959A58E02F}"/>
              </a:ext>
            </a:extLst>
          </p:cNvPr>
          <p:cNvCxnSpPr/>
          <p:nvPr/>
        </p:nvCxnSpPr>
        <p:spPr>
          <a:xfrm>
            <a:off x="5115125" y="1257300"/>
            <a:ext cx="1172998" cy="381000"/>
          </a:xfrm>
          <a:prstGeom prst="bentConnector3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Conector drept 31">
            <a:extLst>
              <a:ext uri="{FF2B5EF4-FFF2-40B4-BE49-F238E27FC236}">
                <a16:creationId xmlns:a16="http://schemas.microsoft.com/office/drawing/2014/main" id="{076243E7-92D7-4F60-9B63-EB1FD745F0A9}"/>
              </a:ext>
            </a:extLst>
          </p:cNvPr>
          <p:cNvCxnSpPr/>
          <p:nvPr/>
        </p:nvCxnSpPr>
        <p:spPr>
          <a:xfrm>
            <a:off x="5115125" y="990600"/>
            <a:ext cx="0" cy="26670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BDF85B8A-F863-4E9B-A7F9-32397FA52EDA}"/>
              </a:ext>
            </a:extLst>
          </p:cNvPr>
          <p:cNvSpPr/>
          <p:nvPr/>
        </p:nvSpPr>
        <p:spPr>
          <a:xfrm>
            <a:off x="990600" y="922358"/>
            <a:ext cx="152400" cy="155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4" name="Imagine 43">
            <a:extLst>
              <a:ext uri="{FF2B5EF4-FFF2-40B4-BE49-F238E27FC236}">
                <a16:creationId xmlns:a16="http://schemas.microsoft.com/office/drawing/2014/main" id="{D93734C5-81C1-4F79-A3EC-71CD3C715F6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677881" y="3087717"/>
            <a:ext cx="2693752" cy="1324928"/>
          </a:xfrm>
          <a:prstGeom prst="rect">
            <a:avLst/>
          </a:prstGeom>
        </p:spPr>
      </p:pic>
      <p:sp>
        <p:nvSpPr>
          <p:cNvPr id="3" name="Substituent text 2">
            <a:extLst>
              <a:ext uri="{FF2B5EF4-FFF2-40B4-BE49-F238E27FC236}">
                <a16:creationId xmlns:a16="http://schemas.microsoft.com/office/drawing/2014/main" id="{772C9C4E-CB2A-4EFC-AB3D-4518741E8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9752" y="2018172"/>
            <a:ext cx="3996294" cy="1487403"/>
          </a:xfrm>
        </p:spPr>
        <p:txBody>
          <a:bodyPr/>
          <a:lstStyle/>
          <a:p>
            <a:r>
              <a:rPr lang="ro-RO" sz="2400" b="1" dirty="0">
                <a:solidFill>
                  <a:srgbClr val="FF0000"/>
                </a:solidFill>
              </a:rPr>
              <a:t>	</a:t>
            </a:r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Cercul </a:t>
            </a:r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are formă rotundă.</a:t>
            </a:r>
          </a:p>
          <a:p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	Semicercul</a:t>
            </a:r>
            <a:r>
              <a:rPr lang="ro-RO" sz="2400" dirty="0">
                <a:solidFill>
                  <a:schemeClr val="bg1"/>
                </a:solidFill>
                <a:latin typeface="Century Schoolbook" panose="02040604050505020304" pitchFamily="18" charset="0"/>
              </a:rPr>
              <a:t> este o jumătate dintr-un cerc.</a:t>
            </a:r>
            <a:endParaRPr lang="en-US" sz="2400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45" name="Imagine 44">
            <a:extLst>
              <a:ext uri="{FF2B5EF4-FFF2-40B4-BE49-F238E27FC236}">
                <a16:creationId xmlns:a16="http://schemas.microsoft.com/office/drawing/2014/main" id="{2D1914DE-66FB-4512-9F2C-A3425DB9D03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311" y="3648880"/>
            <a:ext cx="2414689" cy="1593170"/>
          </a:xfrm>
          <a:prstGeom prst="rect">
            <a:avLst/>
          </a:prstGeom>
        </p:spPr>
      </p:pic>
      <p:pic>
        <p:nvPicPr>
          <p:cNvPr id="46" name="Imagine 45">
            <a:extLst>
              <a:ext uri="{FF2B5EF4-FFF2-40B4-BE49-F238E27FC236}">
                <a16:creationId xmlns:a16="http://schemas.microsoft.com/office/drawing/2014/main" id="{DE8FE623-7B5B-4AFC-80C9-B2DE7CCD4AF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53"/>
          <a:stretch/>
        </p:blipFill>
        <p:spPr>
          <a:xfrm>
            <a:off x="6823215" y="438481"/>
            <a:ext cx="1712876" cy="967754"/>
          </a:xfrm>
          <a:prstGeom prst="rect">
            <a:avLst/>
          </a:prstGeom>
        </p:spPr>
      </p:pic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9FD48FAD-FA5F-4CB8-B25A-F910F24CDC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51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0311">
        <p15:prstTrans prst="peelOff"/>
      </p:transition>
    </mc:Choice>
    <mc:Fallback xmlns="">
      <p:transition spd="slow" advTm="403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568427A9-A3B2-43F9-9247-C43CD4BD90A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381000" y="609600"/>
            <a:ext cx="8305799" cy="56582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0AC17347-235C-412E-A34B-772399DE0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696200" cy="5170646"/>
          </a:xfrm>
        </p:spPr>
        <p:txBody>
          <a:bodyPr/>
          <a:lstStyle/>
          <a:p>
            <a:pPr algn="ctr"/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        Corpuri geometrice</a:t>
            </a:r>
            <a:b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</a:br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sferă                       cub                     con</a:t>
            </a: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br>
              <a:rPr lang="ro-RO" sz="2400" b="1" dirty="0">
                <a:solidFill>
                  <a:schemeClr val="tx1"/>
                </a:solidFill>
              </a:rPr>
            </a:br>
            <a:r>
              <a:rPr lang="ro-RO" sz="2400" b="1" dirty="0">
                <a:solidFill>
                  <a:schemeClr val="tx1"/>
                </a:solidFill>
              </a:rPr>
              <a:t> </a:t>
            </a:r>
            <a:r>
              <a:rPr lang="ro-RO" sz="2400" b="1" dirty="0">
                <a:solidFill>
                  <a:schemeClr val="bg1"/>
                </a:solidFill>
                <a:latin typeface="Century Schoolbook" panose="02040604050505020304" pitchFamily="18" charset="0"/>
              </a:rPr>
              <a:t>cilindru                   paralelipiped</a:t>
            </a:r>
            <a:endParaRPr lang="en-US" sz="2400" b="1" dirty="0">
              <a:solidFill>
                <a:schemeClr val="bg1"/>
              </a:solidFill>
              <a:latin typeface="Century Schoolbook" panose="02040604050505020304" pitchFamily="18" charset="0"/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63F18B08-51A0-40A7-9A2E-5468E3158D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048"/>
          <a:stretch/>
        </p:blipFill>
        <p:spPr>
          <a:xfrm>
            <a:off x="1371600" y="1604952"/>
            <a:ext cx="6705600" cy="2243148"/>
          </a:xfrm>
          <a:prstGeom prst="rect">
            <a:avLst/>
          </a:prstGeom>
        </p:spPr>
      </p:pic>
      <p:sp>
        <p:nvSpPr>
          <p:cNvPr id="3" name="Cilindru 2">
            <a:extLst>
              <a:ext uri="{FF2B5EF4-FFF2-40B4-BE49-F238E27FC236}">
                <a16:creationId xmlns:a16="http://schemas.microsoft.com/office/drawing/2014/main" id="{40ADBACF-4845-424A-9888-9746609C9BB5}"/>
              </a:ext>
            </a:extLst>
          </p:cNvPr>
          <p:cNvSpPr/>
          <p:nvPr/>
        </p:nvSpPr>
        <p:spPr>
          <a:xfrm>
            <a:off x="2362200" y="3849169"/>
            <a:ext cx="1143000" cy="1905000"/>
          </a:xfrm>
          <a:prstGeom prst="ca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 8">
            <a:extLst>
              <a:ext uri="{FF2B5EF4-FFF2-40B4-BE49-F238E27FC236}">
                <a16:creationId xmlns:a16="http://schemas.microsoft.com/office/drawing/2014/main" id="{7EEE1C1A-3995-4E8D-95FA-64E452C0972B}"/>
              </a:ext>
            </a:extLst>
          </p:cNvPr>
          <p:cNvSpPr/>
          <p:nvPr/>
        </p:nvSpPr>
        <p:spPr>
          <a:xfrm>
            <a:off x="4697896" y="4300721"/>
            <a:ext cx="2895600" cy="1447800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42166612-FA01-4EFB-8116-B9149F4D2F1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9254">
        <p15:prstTrans prst="peelOff"/>
      </p:transition>
    </mc:Choice>
    <mc:Fallback xmlns="">
      <p:transition spd="slow" advTm="1925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93C0ADA-AB9D-4FCE-BA4F-34EB57A249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57200" y="609600"/>
            <a:ext cx="830579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166E5CD-8310-4F76-8B99-A64186DFD9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372352"/>
            <a:ext cx="8077199" cy="3323987"/>
          </a:xfrm>
        </p:spPr>
        <p:txBody>
          <a:bodyPr/>
          <a:lstStyle/>
          <a:p>
            <a:r>
              <a:rPr lang="ro-RO" sz="2400" dirty="0">
                <a:solidFill>
                  <a:srgbClr val="002060"/>
                </a:solidFill>
              </a:rPr>
              <a:t>	Atât </a:t>
            </a:r>
            <a:r>
              <a:rPr lang="ro-RO" sz="2400" dirty="0">
                <a:solidFill>
                  <a:srgbClr val="FF0000"/>
                </a:solidFill>
              </a:rPr>
              <a:t>cubul</a:t>
            </a:r>
            <a:r>
              <a:rPr lang="ro-RO" sz="2400" dirty="0">
                <a:solidFill>
                  <a:srgbClr val="002060"/>
                </a:solidFill>
              </a:rPr>
              <a:t>, cât și </a:t>
            </a:r>
            <a:r>
              <a:rPr lang="ro-RO" sz="2400" dirty="0">
                <a:solidFill>
                  <a:srgbClr val="FF0000"/>
                </a:solidFill>
              </a:rPr>
              <a:t>paralelipipedul</a:t>
            </a:r>
            <a:r>
              <a:rPr lang="ro-RO" sz="2400" dirty="0">
                <a:solidFill>
                  <a:srgbClr val="002060"/>
                </a:solidFill>
              </a:rPr>
              <a:t> au 6 fețe, 12 muchii și 8 vârfuri.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                                                                              </a:t>
            </a:r>
            <a:r>
              <a:rPr lang="ro-RO" sz="2400" b="1" dirty="0">
                <a:solidFill>
                  <a:srgbClr val="00B050"/>
                </a:solidFill>
              </a:rPr>
              <a:t>vârfuri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</a:t>
            </a:r>
            <a:r>
              <a:rPr lang="ro-RO" sz="2400" b="1" dirty="0">
                <a:solidFill>
                  <a:srgbClr val="7030A0"/>
                </a:solidFill>
              </a:rPr>
              <a:t>    muchii  </a:t>
            </a:r>
            <a:br>
              <a:rPr lang="ro-RO" sz="2400" b="1" dirty="0">
                <a:solidFill>
                  <a:srgbClr val="7030A0"/>
                </a:solidFill>
              </a:rPr>
            </a:br>
            <a:br>
              <a:rPr lang="ro-RO" sz="2400" b="1" dirty="0">
                <a:solidFill>
                  <a:srgbClr val="7030A0"/>
                </a:solidFill>
              </a:rPr>
            </a:br>
            <a:br>
              <a:rPr lang="ro-RO" sz="2400" b="1" dirty="0">
                <a:solidFill>
                  <a:srgbClr val="7030A0"/>
                </a:solidFill>
              </a:rPr>
            </a:br>
            <a:r>
              <a:rPr lang="ro-RO" sz="2400" b="1" dirty="0">
                <a:solidFill>
                  <a:srgbClr val="00B0F0"/>
                </a:solidFill>
              </a:rPr>
              <a:t>                 fețe</a:t>
            </a:r>
            <a:br>
              <a:rPr lang="ro-RO" sz="2400" b="1" dirty="0">
                <a:solidFill>
                  <a:srgbClr val="7030A0"/>
                </a:solidFill>
              </a:rPr>
            </a:br>
            <a:r>
              <a:rPr lang="ro-RO" sz="2400" b="1" dirty="0">
                <a:solidFill>
                  <a:srgbClr val="002060"/>
                </a:solidFill>
              </a:rPr>
              <a:t>                                                       cub</a:t>
            </a:r>
            <a:br>
              <a:rPr lang="ro-RO" sz="2400" b="1" dirty="0">
                <a:solidFill>
                  <a:srgbClr val="7030A0"/>
                </a:solidFill>
              </a:rPr>
            </a:br>
            <a:r>
              <a:rPr lang="ro-RO" sz="2400" b="1" dirty="0">
                <a:solidFill>
                  <a:srgbClr val="0070C0"/>
                </a:solidFill>
              </a:rPr>
              <a:t>                                                                               fețe                                                                             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E46D028B-08DC-4B5C-A868-7DC2F7BD04C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457200" y="4327762"/>
            <a:ext cx="8305798" cy="2123658"/>
          </a:xfrm>
        </p:spPr>
        <p:txBody>
          <a:bodyPr/>
          <a:lstStyle/>
          <a:p>
            <a:endParaRPr lang="ro-RO" dirty="0"/>
          </a:p>
          <a:p>
            <a:endParaRPr lang="ro-RO" dirty="0"/>
          </a:p>
          <a:p>
            <a:r>
              <a:rPr lang="ro-RO" dirty="0"/>
              <a:t>                                                                                                       </a:t>
            </a:r>
            <a:r>
              <a:rPr lang="ro-RO" sz="2400" b="1" dirty="0">
                <a:solidFill>
                  <a:srgbClr val="7030A0"/>
                </a:solidFill>
              </a:rPr>
              <a:t>muchii</a:t>
            </a:r>
          </a:p>
          <a:p>
            <a:r>
              <a:rPr lang="ro-RO" dirty="0"/>
              <a:t>                                                                                                       </a:t>
            </a:r>
          </a:p>
          <a:p>
            <a:endParaRPr lang="ro-RO" dirty="0"/>
          </a:p>
          <a:p>
            <a:endParaRPr lang="ro-RO" dirty="0"/>
          </a:p>
          <a:p>
            <a:r>
              <a:rPr lang="ro-RO" dirty="0"/>
              <a:t>                   </a:t>
            </a:r>
            <a:r>
              <a:rPr lang="ro-RO" sz="2400" b="1" dirty="0">
                <a:solidFill>
                  <a:srgbClr val="002060"/>
                </a:solidFill>
              </a:rPr>
              <a:t>paralelipiped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F74A5B67-CC79-4D5C-BDC1-441065A2E1B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2119518"/>
            <a:ext cx="2209799" cy="1919082"/>
          </a:xfrm>
          <a:prstGeom prst="rect">
            <a:avLst/>
          </a:prstGeom>
        </p:spPr>
      </p:pic>
      <p:cxnSp>
        <p:nvCxnSpPr>
          <p:cNvPr id="10" name="Conector drept cu săgeată 9">
            <a:extLst>
              <a:ext uri="{FF2B5EF4-FFF2-40B4-BE49-F238E27FC236}">
                <a16:creationId xmlns:a16="http://schemas.microsoft.com/office/drawing/2014/main" id="{DA7E1072-950B-49F8-8157-C73229FEBDA1}"/>
              </a:ext>
            </a:extLst>
          </p:cNvPr>
          <p:cNvCxnSpPr>
            <a:cxnSpLocks/>
          </p:cNvCxnSpPr>
          <p:nvPr/>
        </p:nvCxnSpPr>
        <p:spPr>
          <a:xfrm flipH="1" flipV="1">
            <a:off x="4762500" y="3344298"/>
            <a:ext cx="1333501" cy="115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rept cu săgeată 11">
            <a:extLst>
              <a:ext uri="{FF2B5EF4-FFF2-40B4-BE49-F238E27FC236}">
                <a16:creationId xmlns:a16="http://schemas.microsoft.com/office/drawing/2014/main" id="{9D18DEFB-9300-4B41-8CE5-67D9936F7ECB}"/>
              </a:ext>
            </a:extLst>
          </p:cNvPr>
          <p:cNvCxnSpPr>
            <a:cxnSpLocks/>
          </p:cNvCxnSpPr>
          <p:nvPr/>
        </p:nvCxnSpPr>
        <p:spPr>
          <a:xfrm flipH="1" flipV="1">
            <a:off x="5410199" y="3352800"/>
            <a:ext cx="685802" cy="1143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rept cu săgeată 27">
            <a:extLst>
              <a:ext uri="{FF2B5EF4-FFF2-40B4-BE49-F238E27FC236}">
                <a16:creationId xmlns:a16="http://schemas.microsoft.com/office/drawing/2014/main" id="{076BD0B1-A206-4154-A6E8-B0B3E5D9C7BA}"/>
              </a:ext>
            </a:extLst>
          </p:cNvPr>
          <p:cNvCxnSpPr>
            <a:cxnSpLocks/>
          </p:cNvCxnSpPr>
          <p:nvPr/>
        </p:nvCxnSpPr>
        <p:spPr>
          <a:xfrm flipH="1" flipV="1">
            <a:off x="5753100" y="2257561"/>
            <a:ext cx="2247900" cy="2062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1" name="Conector drept cu săgeată 30">
            <a:extLst>
              <a:ext uri="{FF2B5EF4-FFF2-40B4-BE49-F238E27FC236}">
                <a16:creationId xmlns:a16="http://schemas.microsoft.com/office/drawing/2014/main" id="{319A5FBC-D5A3-490F-B844-0A10074E0B0B}"/>
              </a:ext>
            </a:extLst>
          </p:cNvPr>
          <p:cNvCxnSpPr>
            <a:cxnSpLocks/>
          </p:cNvCxnSpPr>
          <p:nvPr/>
        </p:nvCxnSpPr>
        <p:spPr>
          <a:xfrm flipH="1" flipV="1">
            <a:off x="5257800" y="2424261"/>
            <a:ext cx="2799473" cy="395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9" name="Conector drept cu săgeată 38">
            <a:extLst>
              <a:ext uri="{FF2B5EF4-FFF2-40B4-BE49-F238E27FC236}">
                <a16:creationId xmlns:a16="http://schemas.microsoft.com/office/drawing/2014/main" id="{A45666FA-8C6F-4DDE-92FD-D6587595C1CA}"/>
              </a:ext>
            </a:extLst>
          </p:cNvPr>
          <p:cNvCxnSpPr>
            <a:cxnSpLocks/>
          </p:cNvCxnSpPr>
          <p:nvPr/>
        </p:nvCxnSpPr>
        <p:spPr>
          <a:xfrm flipH="1">
            <a:off x="5734050" y="2444017"/>
            <a:ext cx="2266950" cy="1267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5" name="Conector drept cu săgeată 44">
            <a:extLst>
              <a:ext uri="{FF2B5EF4-FFF2-40B4-BE49-F238E27FC236}">
                <a16:creationId xmlns:a16="http://schemas.microsoft.com/office/drawing/2014/main" id="{4165DBE4-986A-4ED7-A13F-68B00D11F235}"/>
              </a:ext>
            </a:extLst>
          </p:cNvPr>
          <p:cNvCxnSpPr>
            <a:cxnSpLocks/>
          </p:cNvCxnSpPr>
          <p:nvPr/>
        </p:nvCxnSpPr>
        <p:spPr>
          <a:xfrm>
            <a:off x="2191578" y="2643845"/>
            <a:ext cx="1581978" cy="4591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9" name="Conector drept cu săgeată 48">
            <a:extLst>
              <a:ext uri="{FF2B5EF4-FFF2-40B4-BE49-F238E27FC236}">
                <a16:creationId xmlns:a16="http://schemas.microsoft.com/office/drawing/2014/main" id="{B14FBA35-09D7-4A4F-BEFC-E3D5F6DCA124}"/>
              </a:ext>
            </a:extLst>
          </p:cNvPr>
          <p:cNvCxnSpPr>
            <a:cxnSpLocks/>
          </p:cNvCxnSpPr>
          <p:nvPr/>
        </p:nvCxnSpPr>
        <p:spPr>
          <a:xfrm>
            <a:off x="2102123" y="2643845"/>
            <a:ext cx="2142297" cy="2186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2" name="Conector drept cu săgeată 51">
            <a:extLst>
              <a:ext uri="{FF2B5EF4-FFF2-40B4-BE49-F238E27FC236}">
                <a16:creationId xmlns:a16="http://schemas.microsoft.com/office/drawing/2014/main" id="{F4C61226-7519-4028-9D59-4229F79882CB}"/>
              </a:ext>
            </a:extLst>
          </p:cNvPr>
          <p:cNvCxnSpPr>
            <a:cxnSpLocks/>
          </p:cNvCxnSpPr>
          <p:nvPr/>
        </p:nvCxnSpPr>
        <p:spPr>
          <a:xfrm>
            <a:off x="2095502" y="2642356"/>
            <a:ext cx="2476498" cy="12778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8" name="Imagine 57">
            <a:extLst>
              <a:ext uri="{FF2B5EF4-FFF2-40B4-BE49-F238E27FC236}">
                <a16:creationId xmlns:a16="http://schemas.microsoft.com/office/drawing/2014/main" id="{099DCF7E-8574-44BC-BCAD-85B2F5C745D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98" y="4525590"/>
            <a:ext cx="3733800" cy="1540193"/>
          </a:xfrm>
          <a:prstGeom prst="rect">
            <a:avLst/>
          </a:prstGeom>
        </p:spPr>
      </p:pic>
      <p:cxnSp>
        <p:nvCxnSpPr>
          <p:cNvPr id="60" name="Conector drept cu săgeată 59">
            <a:extLst>
              <a:ext uri="{FF2B5EF4-FFF2-40B4-BE49-F238E27FC236}">
                <a16:creationId xmlns:a16="http://schemas.microsoft.com/office/drawing/2014/main" id="{AA4612DB-5629-4421-835C-AB263F0483F8}"/>
              </a:ext>
            </a:extLst>
          </p:cNvPr>
          <p:cNvCxnSpPr>
            <a:cxnSpLocks/>
          </p:cNvCxnSpPr>
          <p:nvPr/>
        </p:nvCxnSpPr>
        <p:spPr>
          <a:xfrm>
            <a:off x="2095501" y="3866325"/>
            <a:ext cx="476249" cy="857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drept cu săgeată 65">
            <a:extLst>
              <a:ext uri="{FF2B5EF4-FFF2-40B4-BE49-F238E27FC236}">
                <a16:creationId xmlns:a16="http://schemas.microsoft.com/office/drawing/2014/main" id="{55CD6C84-002F-4D4F-BF98-0905815D4DAC}"/>
              </a:ext>
            </a:extLst>
          </p:cNvPr>
          <p:cNvCxnSpPr>
            <a:cxnSpLocks/>
          </p:cNvCxnSpPr>
          <p:nvPr/>
        </p:nvCxnSpPr>
        <p:spPr>
          <a:xfrm flipH="1">
            <a:off x="1143000" y="3920244"/>
            <a:ext cx="959123" cy="1413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rept cu săgeată 69">
            <a:extLst>
              <a:ext uri="{FF2B5EF4-FFF2-40B4-BE49-F238E27FC236}">
                <a16:creationId xmlns:a16="http://schemas.microsoft.com/office/drawing/2014/main" id="{CB34617A-3EFF-4D2B-9729-41FD66AD9BCE}"/>
              </a:ext>
            </a:extLst>
          </p:cNvPr>
          <p:cNvCxnSpPr/>
          <p:nvPr/>
        </p:nvCxnSpPr>
        <p:spPr>
          <a:xfrm flipH="1">
            <a:off x="4419600" y="5042469"/>
            <a:ext cx="1447800" cy="176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2" name="Conector drept cu săgeată 71">
            <a:extLst>
              <a:ext uri="{FF2B5EF4-FFF2-40B4-BE49-F238E27FC236}">
                <a16:creationId xmlns:a16="http://schemas.microsoft.com/office/drawing/2014/main" id="{1757F339-D1A6-4C98-AA75-B985A748B044}"/>
              </a:ext>
            </a:extLst>
          </p:cNvPr>
          <p:cNvCxnSpPr>
            <a:cxnSpLocks/>
          </p:cNvCxnSpPr>
          <p:nvPr/>
        </p:nvCxnSpPr>
        <p:spPr>
          <a:xfrm flipH="1">
            <a:off x="4244420" y="5048247"/>
            <a:ext cx="1622980" cy="7872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75" name="Conector drept cu săgeată 74">
            <a:extLst>
              <a:ext uri="{FF2B5EF4-FFF2-40B4-BE49-F238E27FC236}">
                <a16:creationId xmlns:a16="http://schemas.microsoft.com/office/drawing/2014/main" id="{E681F02E-81C6-4274-983C-C2EFDB9D4CB2}"/>
              </a:ext>
            </a:extLst>
          </p:cNvPr>
          <p:cNvCxnSpPr>
            <a:cxnSpLocks/>
          </p:cNvCxnSpPr>
          <p:nvPr/>
        </p:nvCxnSpPr>
        <p:spPr>
          <a:xfrm flipH="1">
            <a:off x="4042832" y="5076013"/>
            <a:ext cx="1798107" cy="408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1" name="Audio 10">
            <a:hlinkClick r:id="" action="ppaction://media"/>
            <a:extLst>
              <a:ext uri="{FF2B5EF4-FFF2-40B4-BE49-F238E27FC236}">
                <a16:creationId xmlns:a16="http://schemas.microsoft.com/office/drawing/2014/main" id="{6E2FBF4D-3C08-4E38-AA4B-6353A1A001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5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109">
        <p15:prstTrans prst="peelOff"/>
      </p:transition>
    </mc:Choice>
    <mc:Fallback xmlns="">
      <p:transition spd="slow" advTm="101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3112C418-6C82-4E5D-8B15-F6C76B8E43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57200" y="609600"/>
            <a:ext cx="8305799" cy="56582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B5D91E7B-BB1D-43D7-81EF-6E84AC00E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738664"/>
          </a:xfrm>
        </p:spPr>
        <p:txBody>
          <a:bodyPr/>
          <a:lstStyle/>
          <a:p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FF0000"/>
                </a:solidFill>
              </a:rPr>
              <a:t>Cubul</a:t>
            </a:r>
            <a:r>
              <a:rPr lang="ro-RO" sz="2400" dirty="0">
                <a:solidFill>
                  <a:srgbClr val="002060"/>
                </a:solidFill>
              </a:rPr>
              <a:t> are toate fețele pătrate.</a:t>
            </a:r>
            <a:endParaRPr lang="en-US" sz="2400" dirty="0">
              <a:solidFill>
                <a:srgbClr val="002060"/>
              </a:solidFill>
            </a:endParaRP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CF1C3B17-1765-4893-B0C1-A061A2C48E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770" y="2040714"/>
            <a:ext cx="2113630" cy="1628171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E8DD1804-2B50-47BB-9BE2-3916818ADA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284604" y="1753980"/>
            <a:ext cx="3844767" cy="4800602"/>
          </a:xfrm>
          <a:prstGeom prst="rect">
            <a:avLst/>
          </a:prstGeom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959256D-A84B-4340-B43B-D666C339E7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1275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066">
        <p15:prstTrans prst="peelOff"/>
      </p:transition>
    </mc:Choice>
    <mc:Fallback xmlns="">
      <p:transition spd="slow" advTm="230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0B69F63F-EA94-4A7B-B35B-C76B1262317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19100" y="676076"/>
            <a:ext cx="8305799" cy="56582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9EFA92FB-D373-40FD-BB53-DB09C86629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73946"/>
            <a:ext cx="7772400" cy="1846659"/>
          </a:xfrm>
        </p:spPr>
        <p:txBody>
          <a:bodyPr/>
          <a:lstStyle/>
          <a:p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FF0000"/>
                </a:solidFill>
              </a:rPr>
              <a:t>Cilindrul</a:t>
            </a:r>
            <a:r>
              <a:rPr lang="ro-RO" sz="2400" dirty="0">
                <a:solidFill>
                  <a:srgbClr val="002060"/>
                </a:solidFill>
              </a:rPr>
              <a:t> are două fețe plane. Fețele plane sunt cercuri.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                                             </a:t>
            </a:r>
            <a:r>
              <a:rPr lang="ro-RO" sz="2400" b="1" dirty="0">
                <a:solidFill>
                  <a:schemeClr val="tx1"/>
                </a:solidFill>
              </a:rPr>
              <a:t>vârf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8932254F-9763-418E-B82A-79633A5C33C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1371600" y="3840479"/>
            <a:ext cx="6400800" cy="1107996"/>
          </a:xfrm>
        </p:spPr>
        <p:txBody>
          <a:bodyPr/>
          <a:lstStyle/>
          <a:p>
            <a:r>
              <a:rPr lang="ro-RO" sz="2400" b="1" dirty="0">
                <a:solidFill>
                  <a:srgbClr val="FF0000"/>
                </a:solidFill>
              </a:rPr>
              <a:t>   Conul </a:t>
            </a:r>
            <a:r>
              <a:rPr lang="ro-RO" sz="2400" dirty="0">
                <a:solidFill>
                  <a:srgbClr val="002060"/>
                </a:solidFill>
              </a:rPr>
              <a:t>are o fața plană.</a:t>
            </a:r>
          </a:p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ro-RO" sz="2400" b="1" dirty="0">
                <a:solidFill>
                  <a:schemeClr val="tx1"/>
                </a:solidFill>
              </a:rPr>
              <a:t>                            cerc  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8" name="Imagine 7">
            <a:extLst>
              <a:ext uri="{FF2B5EF4-FFF2-40B4-BE49-F238E27FC236}">
                <a16:creationId xmlns:a16="http://schemas.microsoft.com/office/drawing/2014/main" id="{D0565C81-F638-4FB2-8025-1BC0D83928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179" y="1807366"/>
            <a:ext cx="2624136" cy="2060079"/>
          </a:xfrm>
          <a:prstGeom prst="rect">
            <a:avLst/>
          </a:prstGeom>
        </p:spPr>
      </p:pic>
      <p:pic>
        <p:nvPicPr>
          <p:cNvPr id="9" name="Imagine 8">
            <a:extLst>
              <a:ext uri="{FF2B5EF4-FFF2-40B4-BE49-F238E27FC236}">
                <a16:creationId xmlns:a16="http://schemas.microsoft.com/office/drawing/2014/main" id="{384C80F8-AD4B-4DC2-845F-F7291999A2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4901" y="3505200"/>
            <a:ext cx="1676400" cy="2307476"/>
          </a:xfrm>
          <a:prstGeom prst="rect">
            <a:avLst/>
          </a:prstGeom>
        </p:spPr>
      </p:pic>
      <p:cxnSp>
        <p:nvCxnSpPr>
          <p:cNvPr id="11" name="Conector drept cu săgeată 10">
            <a:extLst>
              <a:ext uri="{FF2B5EF4-FFF2-40B4-BE49-F238E27FC236}">
                <a16:creationId xmlns:a16="http://schemas.microsoft.com/office/drawing/2014/main" id="{3A41BEC0-0B1D-40F8-BFAA-DDEF5BD81283}"/>
              </a:ext>
            </a:extLst>
          </p:cNvPr>
          <p:cNvCxnSpPr>
            <a:cxnSpLocks/>
          </p:cNvCxnSpPr>
          <p:nvPr/>
        </p:nvCxnSpPr>
        <p:spPr>
          <a:xfrm>
            <a:off x="3672415" y="4826554"/>
            <a:ext cx="2924785" cy="8028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ector drept cu săgeată 17">
            <a:extLst>
              <a:ext uri="{FF2B5EF4-FFF2-40B4-BE49-F238E27FC236}">
                <a16:creationId xmlns:a16="http://schemas.microsoft.com/office/drawing/2014/main" id="{4BE0E8E3-3052-417D-B724-F831E417FA5B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5901794" y="3144552"/>
            <a:ext cx="701307" cy="360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  <a:extLst>
              <a:ext uri="{FF2B5EF4-FFF2-40B4-BE49-F238E27FC236}">
                <a16:creationId xmlns:a16="http://schemas.microsoft.com/office/drawing/2014/main" id="{FFEE0BD1-E43A-4EC2-A08D-0EBB528037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04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0328">
        <p15:prstTrans prst="peelOff"/>
      </p:transition>
    </mc:Choice>
    <mc:Fallback xmlns="">
      <p:transition spd="slow" advTm="103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FB5246F0-6DA3-4FE8-99AD-73185C137C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342900" y="591969"/>
            <a:ext cx="8305799" cy="5658248"/>
          </a:xfrm>
          <a:prstGeom prst="rect">
            <a:avLst/>
          </a:prstGeom>
        </p:spPr>
      </p:pic>
      <p:sp>
        <p:nvSpPr>
          <p:cNvPr id="6" name="Cub 5">
            <a:extLst>
              <a:ext uri="{FF2B5EF4-FFF2-40B4-BE49-F238E27FC236}">
                <a16:creationId xmlns:a16="http://schemas.microsoft.com/office/drawing/2014/main" id="{4BDA409D-24DD-4A5F-A06B-5F3F8ABABAEB}"/>
              </a:ext>
            </a:extLst>
          </p:cNvPr>
          <p:cNvSpPr/>
          <p:nvPr/>
        </p:nvSpPr>
        <p:spPr>
          <a:xfrm>
            <a:off x="1214441" y="4724400"/>
            <a:ext cx="1444486" cy="1348494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ilindru 8">
            <a:extLst>
              <a:ext uri="{FF2B5EF4-FFF2-40B4-BE49-F238E27FC236}">
                <a16:creationId xmlns:a16="http://schemas.microsoft.com/office/drawing/2014/main" id="{3E31821E-D94D-4722-BC45-D6929DB5C059}"/>
              </a:ext>
            </a:extLst>
          </p:cNvPr>
          <p:cNvSpPr/>
          <p:nvPr/>
        </p:nvSpPr>
        <p:spPr>
          <a:xfrm>
            <a:off x="4053507" y="4787933"/>
            <a:ext cx="960783" cy="126368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 12">
            <a:extLst>
              <a:ext uri="{FF2B5EF4-FFF2-40B4-BE49-F238E27FC236}">
                <a16:creationId xmlns:a16="http://schemas.microsoft.com/office/drawing/2014/main" id="{632C124F-F5AA-4891-ACF9-FD2F4BBE7B46}"/>
              </a:ext>
            </a:extLst>
          </p:cNvPr>
          <p:cNvSpPr/>
          <p:nvPr/>
        </p:nvSpPr>
        <p:spPr>
          <a:xfrm>
            <a:off x="1214441" y="4357197"/>
            <a:ext cx="3407667" cy="69185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 14">
            <a:extLst>
              <a:ext uri="{FF2B5EF4-FFF2-40B4-BE49-F238E27FC236}">
                <a16:creationId xmlns:a16="http://schemas.microsoft.com/office/drawing/2014/main" id="{26BA0A6C-1F93-4988-A782-F50DBF8C9692}"/>
              </a:ext>
            </a:extLst>
          </p:cNvPr>
          <p:cNvSpPr/>
          <p:nvPr/>
        </p:nvSpPr>
        <p:spPr>
          <a:xfrm>
            <a:off x="6254198" y="4703125"/>
            <a:ext cx="1444486" cy="1348494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 13">
            <a:extLst>
              <a:ext uri="{FF2B5EF4-FFF2-40B4-BE49-F238E27FC236}">
                <a16:creationId xmlns:a16="http://schemas.microsoft.com/office/drawing/2014/main" id="{CFA3DE1C-42D3-4EF9-990C-E39E94CB1125}"/>
              </a:ext>
            </a:extLst>
          </p:cNvPr>
          <p:cNvSpPr/>
          <p:nvPr/>
        </p:nvSpPr>
        <p:spPr>
          <a:xfrm>
            <a:off x="4495800" y="4357197"/>
            <a:ext cx="3046758" cy="691856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agine 10">
            <a:extLst>
              <a:ext uri="{FF2B5EF4-FFF2-40B4-BE49-F238E27FC236}">
                <a16:creationId xmlns:a16="http://schemas.microsoft.com/office/drawing/2014/main" id="{788C248B-3859-473A-A872-1F7A7427D2B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1" r="31647" b="26289"/>
          <a:stretch/>
        </p:blipFill>
        <p:spPr>
          <a:xfrm>
            <a:off x="3792693" y="2996911"/>
            <a:ext cx="1554769" cy="1626917"/>
          </a:xfrm>
          <a:prstGeom prst="rect">
            <a:avLst/>
          </a:prstGeom>
        </p:spPr>
      </p:pic>
      <p:sp>
        <p:nvSpPr>
          <p:cNvPr id="16" name="Cub 15">
            <a:extLst>
              <a:ext uri="{FF2B5EF4-FFF2-40B4-BE49-F238E27FC236}">
                <a16:creationId xmlns:a16="http://schemas.microsoft.com/office/drawing/2014/main" id="{48922E7E-8C26-4A19-9D60-70F8D92EFC02}"/>
              </a:ext>
            </a:extLst>
          </p:cNvPr>
          <p:cNvSpPr/>
          <p:nvPr/>
        </p:nvSpPr>
        <p:spPr>
          <a:xfrm>
            <a:off x="1214441" y="3333356"/>
            <a:ext cx="1444486" cy="1186170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 16">
            <a:extLst>
              <a:ext uri="{FF2B5EF4-FFF2-40B4-BE49-F238E27FC236}">
                <a16:creationId xmlns:a16="http://schemas.microsoft.com/office/drawing/2014/main" id="{DF0F1315-C2F2-489C-8542-5F3B2318D97B}"/>
              </a:ext>
            </a:extLst>
          </p:cNvPr>
          <p:cNvSpPr/>
          <p:nvPr/>
        </p:nvSpPr>
        <p:spPr>
          <a:xfrm>
            <a:off x="6254198" y="3432484"/>
            <a:ext cx="1444486" cy="1087042"/>
          </a:xfrm>
          <a:prstGeom prst="cub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ilindru 7">
            <a:extLst>
              <a:ext uri="{FF2B5EF4-FFF2-40B4-BE49-F238E27FC236}">
                <a16:creationId xmlns:a16="http://schemas.microsoft.com/office/drawing/2014/main" id="{A5F81CB6-9121-4A1A-8932-174B93B8DFE6}"/>
              </a:ext>
            </a:extLst>
          </p:cNvPr>
          <p:cNvSpPr/>
          <p:nvPr/>
        </p:nvSpPr>
        <p:spPr>
          <a:xfrm>
            <a:off x="1371600" y="2402069"/>
            <a:ext cx="1053547" cy="1222685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ilindru 17">
            <a:extLst>
              <a:ext uri="{FF2B5EF4-FFF2-40B4-BE49-F238E27FC236}">
                <a16:creationId xmlns:a16="http://schemas.microsoft.com/office/drawing/2014/main" id="{21CF039E-5DA2-4711-B5AF-2D128180F896}"/>
              </a:ext>
            </a:extLst>
          </p:cNvPr>
          <p:cNvSpPr/>
          <p:nvPr/>
        </p:nvSpPr>
        <p:spPr>
          <a:xfrm>
            <a:off x="6445738" y="2483717"/>
            <a:ext cx="1053547" cy="1222685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FAFF4358-5377-4E8C-8F56-3E513DBD83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5" b="26541"/>
          <a:stretch/>
        </p:blipFill>
        <p:spPr>
          <a:xfrm>
            <a:off x="1162052" y="1003414"/>
            <a:ext cx="1369942" cy="1784581"/>
          </a:xfrm>
          <a:prstGeom prst="rect">
            <a:avLst/>
          </a:prstGeom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9A9E22B8-0E91-4764-B656-EAE26578C1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80"/>
          <a:stretch/>
        </p:blipFill>
        <p:spPr>
          <a:xfrm>
            <a:off x="180559" y="4186650"/>
            <a:ext cx="1371600" cy="2026466"/>
          </a:xfrm>
          <a:prstGeom prst="rect">
            <a:avLst/>
          </a:prstGeom>
        </p:spPr>
      </p:pic>
      <p:pic>
        <p:nvPicPr>
          <p:cNvPr id="19" name="Imagine 18">
            <a:extLst>
              <a:ext uri="{FF2B5EF4-FFF2-40B4-BE49-F238E27FC236}">
                <a16:creationId xmlns:a16="http://schemas.microsoft.com/office/drawing/2014/main" id="{37FF7DE4-3633-4009-A48C-51ED1C66A0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7" r="67038" b="26289"/>
          <a:stretch/>
        </p:blipFill>
        <p:spPr>
          <a:xfrm>
            <a:off x="3808138" y="2030156"/>
            <a:ext cx="1686335" cy="1626917"/>
          </a:xfrm>
          <a:prstGeom prst="rect">
            <a:avLst/>
          </a:prstGeom>
        </p:spPr>
      </p:pic>
      <p:pic>
        <p:nvPicPr>
          <p:cNvPr id="5" name="Imagine 4">
            <a:extLst>
              <a:ext uri="{FF2B5EF4-FFF2-40B4-BE49-F238E27FC236}">
                <a16:creationId xmlns:a16="http://schemas.microsoft.com/office/drawing/2014/main" id="{1DE26FB7-742F-4D34-8192-1C9F5D41DD8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5" b="22187"/>
          <a:stretch/>
        </p:blipFill>
        <p:spPr>
          <a:xfrm>
            <a:off x="6192493" y="1171438"/>
            <a:ext cx="1369942" cy="1717436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CADDB2-D224-4ECE-A635-2B2EC5E773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82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1"/>
    </mc:Choice>
    <mc:Fallback xmlns="">
      <p:transition spd="slow" advTm="14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2AE8D740-FA18-4482-94A0-B688C798CA81}"/>
              </a:ext>
            </a:extLst>
          </p:cNvPr>
          <p:cNvSpPr/>
          <p:nvPr/>
        </p:nvSpPr>
        <p:spPr>
          <a:xfrm>
            <a:off x="762000" y="803218"/>
            <a:ext cx="7543800" cy="5174113"/>
          </a:xfrm>
          <a:prstGeom prst="flowChartProcess">
            <a:avLst/>
          </a:prstGeom>
          <a:solidFill>
            <a:schemeClr val="accent5">
              <a:lumMod val="20000"/>
              <a:lumOff val="80000"/>
              <a:alpha val="4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latin typeface="Century Schoolbook" panose="020406040505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9AAEE05-B139-41E0-91AF-88173138F3E7}"/>
              </a:ext>
            </a:extLst>
          </p:cNvPr>
          <p:cNvSpPr txBox="1"/>
          <p:nvPr/>
        </p:nvSpPr>
        <p:spPr>
          <a:xfrm>
            <a:off x="1219200" y="2302909"/>
            <a:ext cx="654193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LECȚIA DE MATEMATICĂ</a:t>
            </a:r>
          </a:p>
          <a:p>
            <a:pPr algn="ctr"/>
            <a:r>
              <a:rPr lang="ro-RO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ELEMENTE DE GEOMETRIE</a:t>
            </a:r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lgerian" panose="04020705040A02060702" pitchFamily="82" charset="0"/>
              </a:rPr>
              <a:t> </a:t>
            </a: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  <a:p>
            <a:pPr algn="ctr"/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C851DC-ED2A-4E08-807E-ABBD478BF39F}"/>
              </a:ext>
            </a:extLst>
          </p:cNvPr>
          <p:cNvSpPr txBox="1"/>
          <p:nvPr/>
        </p:nvSpPr>
        <p:spPr>
          <a:xfrm>
            <a:off x="3810000" y="2667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5EAF291F-66BB-4855-A1BD-913F83851641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9959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3083">
        <p15:prstTrans prst="peelOff"/>
      </p:transition>
    </mc:Choice>
    <mc:Fallback xmlns="">
      <p:transition spd="slow" advClick="0" advTm="3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6233F4E2-232F-4260-BB99-0134CF8B70F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667"/>
          <a:stretch/>
        </p:blipFill>
        <p:spPr>
          <a:xfrm>
            <a:off x="533400" y="685800"/>
            <a:ext cx="8077200" cy="55626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D211EC1-BFD7-4E5D-92C3-95B5E82AB2F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/>
          <a:stretch/>
        </p:blipFill>
        <p:spPr>
          <a:xfrm>
            <a:off x="5715000" y="3736486"/>
            <a:ext cx="1066800" cy="2508601"/>
          </a:xfrm>
          <a:prstGeom prst="rect">
            <a:avLst/>
          </a:prstGeom>
        </p:spPr>
      </p:pic>
      <p:pic>
        <p:nvPicPr>
          <p:cNvPr id="6" name="Imagine 5">
            <a:extLst>
              <a:ext uri="{FF2B5EF4-FFF2-40B4-BE49-F238E27FC236}">
                <a16:creationId xmlns:a16="http://schemas.microsoft.com/office/drawing/2014/main" id="{30980980-EB8F-43BE-98C9-A418F6983E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10664"/>
            <a:ext cx="1524000" cy="10414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40DE6961-9687-4243-B2EF-7CB28A232E7B}"/>
              </a:ext>
            </a:extLst>
          </p:cNvPr>
          <p:cNvSpPr/>
          <p:nvPr/>
        </p:nvSpPr>
        <p:spPr>
          <a:xfrm>
            <a:off x="4572000" y="5821039"/>
            <a:ext cx="202096" cy="23102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B8F8114-2C63-4D66-A288-7C77ED63E6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27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5920">
        <p15:prstTrans prst="peelOff"/>
      </p:transition>
    </mc:Choice>
    <mc:Fallback xmlns="">
      <p:transition spd="slow" advTm="2592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id="{9C34CE47-CFA2-4B84-8492-37B347390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77362"/>
            <a:ext cx="8074489" cy="5734448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204B22AE-5527-4F6D-84AE-BB861C965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3097288"/>
            <a:ext cx="2390775" cy="1981200"/>
          </a:xfrm>
          <a:prstGeom prst="rect">
            <a:avLst/>
          </a:prstGeom>
        </p:spPr>
      </p:pic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014E684A-823B-4CCE-9B72-5CB7490FEE3A}"/>
              </a:ext>
            </a:extLst>
          </p:cNvPr>
          <p:cNvCxnSpPr>
            <a:cxnSpLocks/>
          </p:cNvCxnSpPr>
          <p:nvPr/>
        </p:nvCxnSpPr>
        <p:spPr>
          <a:xfrm flipH="1" flipV="1">
            <a:off x="4646844" y="1466910"/>
            <a:ext cx="1525356" cy="28245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7B1B7598-A3E5-401D-B49F-E35562A3F174}"/>
              </a:ext>
            </a:extLst>
          </p:cNvPr>
          <p:cNvSpPr/>
          <p:nvPr/>
        </p:nvSpPr>
        <p:spPr>
          <a:xfrm>
            <a:off x="7358270" y="962147"/>
            <a:ext cx="914400" cy="914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F0690AE-C3A4-4E96-A43C-E5D209B59D0C}"/>
              </a:ext>
            </a:extLst>
          </p:cNvPr>
          <p:cNvSpPr/>
          <p:nvPr/>
        </p:nvSpPr>
        <p:spPr>
          <a:xfrm>
            <a:off x="1905000" y="6156253"/>
            <a:ext cx="152400" cy="155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73BBB5E6-563F-49D3-9F87-D14DBE3370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4"/>
          <a:stretch/>
        </p:blipFill>
        <p:spPr>
          <a:xfrm>
            <a:off x="7552030" y="3725430"/>
            <a:ext cx="1066800" cy="2508601"/>
          </a:xfrm>
          <a:prstGeom prst="rect">
            <a:avLst/>
          </a:prstGeom>
        </p:spPr>
      </p:pic>
      <p:pic>
        <p:nvPicPr>
          <p:cNvPr id="17" name="Imagine 16">
            <a:extLst>
              <a:ext uri="{FF2B5EF4-FFF2-40B4-BE49-F238E27FC236}">
                <a16:creationId xmlns:a16="http://schemas.microsoft.com/office/drawing/2014/main" id="{C09C8DC5-A76E-4CE0-9563-8E93528900D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493" y="3733800"/>
            <a:ext cx="490744" cy="609600"/>
          </a:xfrm>
          <a:prstGeom prst="rect">
            <a:avLst/>
          </a:prstGeom>
        </p:spPr>
      </p:pic>
      <p:cxnSp>
        <p:nvCxnSpPr>
          <p:cNvPr id="20" name="Conector: curbat 19">
            <a:extLst>
              <a:ext uri="{FF2B5EF4-FFF2-40B4-BE49-F238E27FC236}">
                <a16:creationId xmlns:a16="http://schemas.microsoft.com/office/drawing/2014/main" id="{57D5F28E-C85A-42E0-A848-47E0B8C0CC25}"/>
              </a:ext>
            </a:extLst>
          </p:cNvPr>
          <p:cNvCxnSpPr/>
          <p:nvPr/>
        </p:nvCxnSpPr>
        <p:spPr>
          <a:xfrm>
            <a:off x="4473403" y="4800600"/>
            <a:ext cx="2079797" cy="338655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: curbat 21">
            <a:extLst>
              <a:ext uri="{FF2B5EF4-FFF2-40B4-BE49-F238E27FC236}">
                <a16:creationId xmlns:a16="http://schemas.microsoft.com/office/drawing/2014/main" id="{0A45E75C-B579-421E-9EC4-0D31B7E6F80C}"/>
              </a:ext>
            </a:extLst>
          </p:cNvPr>
          <p:cNvCxnSpPr/>
          <p:nvPr/>
        </p:nvCxnSpPr>
        <p:spPr>
          <a:xfrm>
            <a:off x="2971800" y="5410200"/>
            <a:ext cx="3581400" cy="152400"/>
          </a:xfrm>
          <a:prstGeom prst="curvedConnector3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rmă liberă: formă 22">
            <a:extLst>
              <a:ext uri="{FF2B5EF4-FFF2-40B4-BE49-F238E27FC236}">
                <a16:creationId xmlns:a16="http://schemas.microsoft.com/office/drawing/2014/main" id="{1642FFCB-378B-4749-9EC7-2B19EAEAB689}"/>
              </a:ext>
            </a:extLst>
          </p:cNvPr>
          <p:cNvSpPr/>
          <p:nvPr/>
        </p:nvSpPr>
        <p:spPr>
          <a:xfrm>
            <a:off x="2828027" y="5393626"/>
            <a:ext cx="4791973" cy="940913"/>
          </a:xfrm>
          <a:custGeom>
            <a:avLst/>
            <a:gdLst>
              <a:gd name="connsiteX0" fmla="*/ 7938 w 4791973"/>
              <a:gd name="connsiteY0" fmla="*/ 662617 h 940913"/>
              <a:gd name="connsiteX1" fmla="*/ 47695 w 4791973"/>
              <a:gd name="connsiteY1" fmla="*/ 424078 h 940913"/>
              <a:gd name="connsiteX2" fmla="*/ 100703 w 4791973"/>
              <a:gd name="connsiteY2" fmla="*/ 410826 h 940913"/>
              <a:gd name="connsiteX3" fmla="*/ 140460 w 4791973"/>
              <a:gd name="connsiteY3" fmla="*/ 384322 h 940913"/>
              <a:gd name="connsiteX4" fmla="*/ 193469 w 4791973"/>
              <a:gd name="connsiteY4" fmla="*/ 371070 h 940913"/>
              <a:gd name="connsiteX5" fmla="*/ 312738 w 4791973"/>
              <a:gd name="connsiteY5" fmla="*/ 344565 h 940913"/>
              <a:gd name="connsiteX6" fmla="*/ 339243 w 4791973"/>
              <a:gd name="connsiteY6" fmla="*/ 318061 h 940913"/>
              <a:gd name="connsiteX7" fmla="*/ 683799 w 4791973"/>
              <a:gd name="connsiteY7" fmla="*/ 357817 h 940913"/>
              <a:gd name="connsiteX8" fmla="*/ 816321 w 4791973"/>
              <a:gd name="connsiteY8" fmla="*/ 516844 h 940913"/>
              <a:gd name="connsiteX9" fmla="*/ 856077 w 4791973"/>
              <a:gd name="connsiteY9" fmla="*/ 569852 h 940913"/>
              <a:gd name="connsiteX10" fmla="*/ 882582 w 4791973"/>
              <a:gd name="connsiteY10" fmla="*/ 622861 h 940913"/>
              <a:gd name="connsiteX11" fmla="*/ 922338 w 4791973"/>
              <a:gd name="connsiteY11" fmla="*/ 662617 h 940913"/>
              <a:gd name="connsiteX12" fmla="*/ 962095 w 4791973"/>
              <a:gd name="connsiteY12" fmla="*/ 742131 h 940913"/>
              <a:gd name="connsiteX13" fmla="*/ 988599 w 4791973"/>
              <a:gd name="connsiteY13" fmla="*/ 781887 h 940913"/>
              <a:gd name="connsiteX14" fmla="*/ 1041608 w 4791973"/>
              <a:gd name="connsiteY14" fmla="*/ 861400 h 940913"/>
              <a:gd name="connsiteX15" fmla="*/ 1081364 w 4791973"/>
              <a:gd name="connsiteY15" fmla="*/ 887904 h 940913"/>
              <a:gd name="connsiteX16" fmla="*/ 1187382 w 4791973"/>
              <a:gd name="connsiteY16" fmla="*/ 914409 h 940913"/>
              <a:gd name="connsiteX17" fmla="*/ 1253643 w 4791973"/>
              <a:gd name="connsiteY17" fmla="*/ 940913 h 940913"/>
              <a:gd name="connsiteX18" fmla="*/ 1743973 w 4791973"/>
              <a:gd name="connsiteY18" fmla="*/ 927661 h 940913"/>
              <a:gd name="connsiteX19" fmla="*/ 1796982 w 4791973"/>
              <a:gd name="connsiteY19" fmla="*/ 887904 h 940913"/>
              <a:gd name="connsiteX20" fmla="*/ 1836738 w 4791973"/>
              <a:gd name="connsiteY20" fmla="*/ 861400 h 940913"/>
              <a:gd name="connsiteX21" fmla="*/ 1929503 w 4791973"/>
              <a:gd name="connsiteY21" fmla="*/ 755383 h 940913"/>
              <a:gd name="connsiteX22" fmla="*/ 1956008 w 4791973"/>
              <a:gd name="connsiteY22" fmla="*/ 715626 h 940913"/>
              <a:gd name="connsiteX23" fmla="*/ 2009016 w 4791973"/>
              <a:gd name="connsiteY23" fmla="*/ 609609 h 940913"/>
              <a:gd name="connsiteX24" fmla="*/ 2048773 w 4791973"/>
              <a:gd name="connsiteY24" fmla="*/ 477087 h 940913"/>
              <a:gd name="connsiteX25" fmla="*/ 2062025 w 4791973"/>
              <a:gd name="connsiteY25" fmla="*/ 437331 h 940913"/>
              <a:gd name="connsiteX26" fmla="*/ 2154790 w 4791973"/>
              <a:gd name="connsiteY26" fmla="*/ 410826 h 940913"/>
              <a:gd name="connsiteX27" fmla="*/ 2525851 w 4791973"/>
              <a:gd name="connsiteY27" fmla="*/ 437331 h 940913"/>
              <a:gd name="connsiteX28" fmla="*/ 2565608 w 4791973"/>
              <a:gd name="connsiteY28" fmla="*/ 477087 h 940913"/>
              <a:gd name="connsiteX29" fmla="*/ 2631869 w 4791973"/>
              <a:gd name="connsiteY29" fmla="*/ 516844 h 940913"/>
              <a:gd name="connsiteX30" fmla="*/ 2790895 w 4791973"/>
              <a:gd name="connsiteY30" fmla="*/ 662617 h 940913"/>
              <a:gd name="connsiteX31" fmla="*/ 2830651 w 4791973"/>
              <a:gd name="connsiteY31" fmla="*/ 702374 h 940913"/>
              <a:gd name="connsiteX32" fmla="*/ 2857156 w 4791973"/>
              <a:gd name="connsiteY32" fmla="*/ 755383 h 940913"/>
              <a:gd name="connsiteX33" fmla="*/ 2910164 w 4791973"/>
              <a:gd name="connsiteY33" fmla="*/ 795139 h 940913"/>
              <a:gd name="connsiteX34" fmla="*/ 2936669 w 4791973"/>
              <a:gd name="connsiteY34" fmla="*/ 834896 h 940913"/>
              <a:gd name="connsiteX35" fmla="*/ 2976425 w 4791973"/>
              <a:gd name="connsiteY35" fmla="*/ 874652 h 940913"/>
              <a:gd name="connsiteX36" fmla="*/ 3002930 w 4791973"/>
              <a:gd name="connsiteY36" fmla="*/ 848148 h 940913"/>
              <a:gd name="connsiteX37" fmla="*/ 3055938 w 4791973"/>
              <a:gd name="connsiteY37" fmla="*/ 715626 h 940913"/>
              <a:gd name="connsiteX38" fmla="*/ 3108947 w 4791973"/>
              <a:gd name="connsiteY38" fmla="*/ 649365 h 940913"/>
              <a:gd name="connsiteX39" fmla="*/ 3148703 w 4791973"/>
              <a:gd name="connsiteY39" fmla="*/ 583104 h 940913"/>
              <a:gd name="connsiteX40" fmla="*/ 3214964 w 4791973"/>
              <a:gd name="connsiteY40" fmla="*/ 516844 h 940913"/>
              <a:gd name="connsiteX41" fmla="*/ 3281225 w 4791973"/>
              <a:gd name="connsiteY41" fmla="*/ 463835 h 940913"/>
              <a:gd name="connsiteX42" fmla="*/ 3320982 w 4791973"/>
              <a:gd name="connsiteY42" fmla="*/ 450583 h 940913"/>
              <a:gd name="connsiteX43" fmla="*/ 3506512 w 4791973"/>
              <a:gd name="connsiteY43" fmla="*/ 410826 h 940913"/>
              <a:gd name="connsiteX44" fmla="*/ 3771556 w 4791973"/>
              <a:gd name="connsiteY44" fmla="*/ 424078 h 940913"/>
              <a:gd name="connsiteX45" fmla="*/ 3811312 w 4791973"/>
              <a:gd name="connsiteY45" fmla="*/ 477087 h 940913"/>
              <a:gd name="connsiteX46" fmla="*/ 3837816 w 4791973"/>
              <a:gd name="connsiteY46" fmla="*/ 516844 h 940913"/>
              <a:gd name="connsiteX47" fmla="*/ 3904077 w 4791973"/>
              <a:gd name="connsiteY47" fmla="*/ 596357 h 940913"/>
              <a:gd name="connsiteX48" fmla="*/ 4049851 w 4791973"/>
              <a:gd name="connsiteY48" fmla="*/ 583104 h 940913"/>
              <a:gd name="connsiteX49" fmla="*/ 4102860 w 4791973"/>
              <a:gd name="connsiteY49" fmla="*/ 556600 h 940913"/>
              <a:gd name="connsiteX50" fmla="*/ 4169121 w 4791973"/>
              <a:gd name="connsiteY50" fmla="*/ 543348 h 940913"/>
              <a:gd name="connsiteX51" fmla="*/ 4275138 w 4791973"/>
              <a:gd name="connsiteY51" fmla="*/ 516844 h 940913"/>
              <a:gd name="connsiteX52" fmla="*/ 4301643 w 4791973"/>
              <a:gd name="connsiteY52" fmla="*/ 490339 h 940913"/>
              <a:gd name="connsiteX53" fmla="*/ 4394408 w 4791973"/>
              <a:gd name="connsiteY53" fmla="*/ 450583 h 940913"/>
              <a:gd name="connsiteX54" fmla="*/ 4473921 w 4791973"/>
              <a:gd name="connsiteY54" fmla="*/ 13261 h 940913"/>
              <a:gd name="connsiteX55" fmla="*/ 4526930 w 4791973"/>
              <a:gd name="connsiteY55" fmla="*/ 39765 h 940913"/>
              <a:gd name="connsiteX56" fmla="*/ 4566686 w 4791973"/>
              <a:gd name="connsiteY56" fmla="*/ 79522 h 940913"/>
              <a:gd name="connsiteX57" fmla="*/ 4632947 w 4791973"/>
              <a:gd name="connsiteY57" fmla="*/ 132531 h 940913"/>
              <a:gd name="connsiteX58" fmla="*/ 4646199 w 4791973"/>
              <a:gd name="connsiteY58" fmla="*/ 172287 h 940913"/>
              <a:gd name="connsiteX59" fmla="*/ 4791973 w 4791973"/>
              <a:gd name="connsiteY59" fmla="*/ 198791 h 940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4791973" h="940913">
                <a:moveTo>
                  <a:pt x="7938" y="662617"/>
                </a:moveTo>
                <a:cubicBezTo>
                  <a:pt x="7969" y="662126"/>
                  <a:pt x="-26414" y="461133"/>
                  <a:pt x="47695" y="424078"/>
                </a:cubicBezTo>
                <a:cubicBezTo>
                  <a:pt x="63985" y="415933"/>
                  <a:pt x="83034" y="415243"/>
                  <a:pt x="100703" y="410826"/>
                </a:cubicBezTo>
                <a:cubicBezTo>
                  <a:pt x="113955" y="401991"/>
                  <a:pt x="125821" y="390596"/>
                  <a:pt x="140460" y="384322"/>
                </a:cubicBezTo>
                <a:cubicBezTo>
                  <a:pt x="157201" y="377147"/>
                  <a:pt x="175722" y="375166"/>
                  <a:pt x="193469" y="371070"/>
                </a:cubicBezTo>
                <a:lnTo>
                  <a:pt x="312738" y="344565"/>
                </a:lnTo>
                <a:cubicBezTo>
                  <a:pt x="321573" y="335730"/>
                  <a:pt x="326759" y="318560"/>
                  <a:pt x="339243" y="318061"/>
                </a:cubicBezTo>
                <a:cubicBezTo>
                  <a:pt x="434343" y="314257"/>
                  <a:pt x="594761" y="277682"/>
                  <a:pt x="683799" y="357817"/>
                </a:cubicBezTo>
                <a:cubicBezTo>
                  <a:pt x="805639" y="467474"/>
                  <a:pt x="747667" y="413864"/>
                  <a:pt x="816321" y="516844"/>
                </a:cubicBezTo>
                <a:cubicBezTo>
                  <a:pt x="828573" y="535221"/>
                  <a:pt x="844371" y="551123"/>
                  <a:pt x="856077" y="569852"/>
                </a:cubicBezTo>
                <a:cubicBezTo>
                  <a:pt x="866547" y="586604"/>
                  <a:pt x="871099" y="606785"/>
                  <a:pt x="882582" y="622861"/>
                </a:cubicBezTo>
                <a:cubicBezTo>
                  <a:pt x="893475" y="638111"/>
                  <a:pt x="911942" y="647023"/>
                  <a:pt x="922338" y="662617"/>
                </a:cubicBezTo>
                <a:cubicBezTo>
                  <a:pt x="938775" y="687273"/>
                  <a:pt x="947704" y="716227"/>
                  <a:pt x="962095" y="742131"/>
                </a:cubicBezTo>
                <a:cubicBezTo>
                  <a:pt x="969830" y="756054"/>
                  <a:pt x="980697" y="768059"/>
                  <a:pt x="988599" y="781887"/>
                </a:cubicBezTo>
                <a:cubicBezTo>
                  <a:pt x="1015666" y="829254"/>
                  <a:pt x="1004312" y="831563"/>
                  <a:pt x="1041608" y="861400"/>
                </a:cubicBezTo>
                <a:cubicBezTo>
                  <a:pt x="1054045" y="871349"/>
                  <a:pt x="1067119" y="880781"/>
                  <a:pt x="1081364" y="887904"/>
                </a:cubicBezTo>
                <a:cubicBezTo>
                  <a:pt x="1116350" y="905397"/>
                  <a:pt x="1149570" y="903066"/>
                  <a:pt x="1187382" y="914409"/>
                </a:cubicBezTo>
                <a:cubicBezTo>
                  <a:pt x="1210167" y="921244"/>
                  <a:pt x="1231556" y="932078"/>
                  <a:pt x="1253643" y="940913"/>
                </a:cubicBezTo>
                <a:cubicBezTo>
                  <a:pt x="1417086" y="936496"/>
                  <a:pt x="1581243" y="943537"/>
                  <a:pt x="1743973" y="927661"/>
                </a:cubicBezTo>
                <a:cubicBezTo>
                  <a:pt x="1765956" y="925516"/>
                  <a:pt x="1779009" y="900742"/>
                  <a:pt x="1796982" y="887904"/>
                </a:cubicBezTo>
                <a:cubicBezTo>
                  <a:pt x="1809942" y="878647"/>
                  <a:pt x="1824645" y="871765"/>
                  <a:pt x="1836738" y="861400"/>
                </a:cubicBezTo>
                <a:cubicBezTo>
                  <a:pt x="1879699" y="824577"/>
                  <a:pt x="1897439" y="800272"/>
                  <a:pt x="1929503" y="755383"/>
                </a:cubicBezTo>
                <a:cubicBezTo>
                  <a:pt x="1938761" y="742422"/>
                  <a:pt x="1948381" y="729609"/>
                  <a:pt x="1956008" y="715626"/>
                </a:cubicBezTo>
                <a:cubicBezTo>
                  <a:pt x="1974927" y="680940"/>
                  <a:pt x="2009016" y="609609"/>
                  <a:pt x="2009016" y="609609"/>
                </a:cubicBezTo>
                <a:cubicBezTo>
                  <a:pt x="2030280" y="482031"/>
                  <a:pt x="2006750" y="575141"/>
                  <a:pt x="2048773" y="477087"/>
                </a:cubicBezTo>
                <a:cubicBezTo>
                  <a:pt x="2054276" y="464248"/>
                  <a:pt x="2052148" y="447208"/>
                  <a:pt x="2062025" y="437331"/>
                </a:cubicBezTo>
                <a:cubicBezTo>
                  <a:pt x="2068364" y="430992"/>
                  <a:pt x="2154328" y="410941"/>
                  <a:pt x="2154790" y="410826"/>
                </a:cubicBezTo>
                <a:cubicBezTo>
                  <a:pt x="2278477" y="419661"/>
                  <a:pt x="2403431" y="417586"/>
                  <a:pt x="2525851" y="437331"/>
                </a:cubicBezTo>
                <a:cubicBezTo>
                  <a:pt x="2544353" y="440315"/>
                  <a:pt x="2550615" y="465842"/>
                  <a:pt x="2565608" y="477087"/>
                </a:cubicBezTo>
                <a:cubicBezTo>
                  <a:pt x="2586214" y="492542"/>
                  <a:pt x="2610909" y="501873"/>
                  <a:pt x="2631869" y="516844"/>
                </a:cubicBezTo>
                <a:cubicBezTo>
                  <a:pt x="2808165" y="642770"/>
                  <a:pt x="2703555" y="560721"/>
                  <a:pt x="2790895" y="662617"/>
                </a:cubicBezTo>
                <a:cubicBezTo>
                  <a:pt x="2803092" y="676847"/>
                  <a:pt x="2819758" y="687123"/>
                  <a:pt x="2830651" y="702374"/>
                </a:cubicBezTo>
                <a:cubicBezTo>
                  <a:pt x="2842134" y="718450"/>
                  <a:pt x="2844299" y="740384"/>
                  <a:pt x="2857156" y="755383"/>
                </a:cubicBezTo>
                <a:cubicBezTo>
                  <a:pt x="2871530" y="772152"/>
                  <a:pt x="2894546" y="779521"/>
                  <a:pt x="2910164" y="795139"/>
                </a:cubicBezTo>
                <a:cubicBezTo>
                  <a:pt x="2921426" y="806401"/>
                  <a:pt x="2926473" y="822660"/>
                  <a:pt x="2936669" y="834896"/>
                </a:cubicBezTo>
                <a:cubicBezTo>
                  <a:pt x="2948667" y="849293"/>
                  <a:pt x="2963173" y="861400"/>
                  <a:pt x="2976425" y="874652"/>
                </a:cubicBezTo>
                <a:cubicBezTo>
                  <a:pt x="2985260" y="865817"/>
                  <a:pt x="2997342" y="859323"/>
                  <a:pt x="3002930" y="848148"/>
                </a:cubicBezTo>
                <a:cubicBezTo>
                  <a:pt x="3024207" y="805594"/>
                  <a:pt x="3022296" y="749267"/>
                  <a:pt x="3055938" y="715626"/>
                </a:cubicBezTo>
                <a:cubicBezTo>
                  <a:pt x="3089335" y="682230"/>
                  <a:pt x="3081084" y="693947"/>
                  <a:pt x="3108947" y="649365"/>
                </a:cubicBezTo>
                <a:cubicBezTo>
                  <a:pt x="3122598" y="627523"/>
                  <a:pt x="3132612" y="603217"/>
                  <a:pt x="3148703" y="583104"/>
                </a:cubicBezTo>
                <a:cubicBezTo>
                  <a:pt x="3168216" y="558713"/>
                  <a:pt x="3192877" y="538931"/>
                  <a:pt x="3214964" y="516844"/>
                </a:cubicBezTo>
                <a:cubicBezTo>
                  <a:pt x="3239617" y="492192"/>
                  <a:pt x="3247790" y="480552"/>
                  <a:pt x="3281225" y="463835"/>
                </a:cubicBezTo>
                <a:cubicBezTo>
                  <a:pt x="3293719" y="457588"/>
                  <a:pt x="3307505" y="454259"/>
                  <a:pt x="3320982" y="450583"/>
                </a:cubicBezTo>
                <a:cubicBezTo>
                  <a:pt x="3424769" y="422277"/>
                  <a:pt x="3411941" y="426588"/>
                  <a:pt x="3506512" y="410826"/>
                </a:cubicBezTo>
                <a:cubicBezTo>
                  <a:pt x="3594860" y="415243"/>
                  <a:pt x="3685117" y="405287"/>
                  <a:pt x="3771556" y="424078"/>
                </a:cubicBezTo>
                <a:cubicBezTo>
                  <a:pt x="3793139" y="428770"/>
                  <a:pt x="3798474" y="459114"/>
                  <a:pt x="3811312" y="477087"/>
                </a:cubicBezTo>
                <a:cubicBezTo>
                  <a:pt x="3820569" y="490048"/>
                  <a:pt x="3827620" y="504608"/>
                  <a:pt x="3837816" y="516844"/>
                </a:cubicBezTo>
                <a:cubicBezTo>
                  <a:pt x="3922847" y="618881"/>
                  <a:pt x="3838272" y="497648"/>
                  <a:pt x="3904077" y="596357"/>
                </a:cubicBezTo>
                <a:cubicBezTo>
                  <a:pt x="3952668" y="591939"/>
                  <a:pt x="4002007" y="592673"/>
                  <a:pt x="4049851" y="583104"/>
                </a:cubicBezTo>
                <a:cubicBezTo>
                  <a:pt x="4069223" y="579230"/>
                  <a:pt x="4084119" y="562847"/>
                  <a:pt x="4102860" y="556600"/>
                </a:cubicBezTo>
                <a:cubicBezTo>
                  <a:pt x="4124229" y="549477"/>
                  <a:pt x="4147173" y="548413"/>
                  <a:pt x="4169121" y="543348"/>
                </a:cubicBezTo>
                <a:cubicBezTo>
                  <a:pt x="4204615" y="535157"/>
                  <a:pt x="4275138" y="516844"/>
                  <a:pt x="4275138" y="516844"/>
                </a:cubicBezTo>
                <a:cubicBezTo>
                  <a:pt x="4283973" y="508009"/>
                  <a:pt x="4291247" y="497270"/>
                  <a:pt x="4301643" y="490339"/>
                </a:cubicBezTo>
                <a:cubicBezTo>
                  <a:pt x="4334395" y="468504"/>
                  <a:pt x="4359069" y="462362"/>
                  <a:pt x="4394408" y="450583"/>
                </a:cubicBezTo>
                <a:cubicBezTo>
                  <a:pt x="4402789" y="165631"/>
                  <a:pt x="4261151" y="-57661"/>
                  <a:pt x="4473921" y="13261"/>
                </a:cubicBezTo>
                <a:cubicBezTo>
                  <a:pt x="4492662" y="19508"/>
                  <a:pt x="4509260" y="30930"/>
                  <a:pt x="4526930" y="39765"/>
                </a:cubicBezTo>
                <a:cubicBezTo>
                  <a:pt x="4540182" y="53017"/>
                  <a:pt x="4552582" y="67181"/>
                  <a:pt x="4566686" y="79522"/>
                </a:cubicBezTo>
                <a:cubicBezTo>
                  <a:pt x="4587973" y="98148"/>
                  <a:pt x="4614539" y="111055"/>
                  <a:pt x="4632947" y="132531"/>
                </a:cubicBezTo>
                <a:cubicBezTo>
                  <a:pt x="4642038" y="143137"/>
                  <a:pt x="4635468" y="163344"/>
                  <a:pt x="4646199" y="172287"/>
                </a:cubicBezTo>
                <a:cubicBezTo>
                  <a:pt x="4689816" y="208634"/>
                  <a:pt x="4741319" y="198791"/>
                  <a:pt x="4791973" y="19879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ormă liberă: formă 25">
            <a:extLst>
              <a:ext uri="{FF2B5EF4-FFF2-40B4-BE49-F238E27FC236}">
                <a16:creationId xmlns:a16="http://schemas.microsoft.com/office/drawing/2014/main" id="{BFB09E21-3223-41D4-88B6-26F5021DE0EB}"/>
              </a:ext>
            </a:extLst>
          </p:cNvPr>
          <p:cNvSpPr/>
          <p:nvPr/>
        </p:nvSpPr>
        <p:spPr>
          <a:xfrm>
            <a:off x="609600" y="2011319"/>
            <a:ext cx="1643456" cy="682916"/>
          </a:xfrm>
          <a:custGeom>
            <a:avLst/>
            <a:gdLst>
              <a:gd name="connsiteX0" fmla="*/ 0 w 1643456"/>
              <a:gd name="connsiteY0" fmla="*/ 597414 h 682916"/>
              <a:gd name="connsiteX1" fmla="*/ 13252 w 1643456"/>
              <a:gd name="connsiteY1" fmla="*/ 504649 h 682916"/>
              <a:gd name="connsiteX2" fmla="*/ 53009 w 1643456"/>
              <a:gd name="connsiteY2" fmla="*/ 451640 h 682916"/>
              <a:gd name="connsiteX3" fmla="*/ 66261 w 1643456"/>
              <a:gd name="connsiteY3" fmla="*/ 411883 h 682916"/>
              <a:gd name="connsiteX4" fmla="*/ 92765 w 1643456"/>
              <a:gd name="connsiteY4" fmla="*/ 372127 h 682916"/>
              <a:gd name="connsiteX5" fmla="*/ 172278 w 1643456"/>
              <a:gd name="connsiteY5" fmla="*/ 279362 h 682916"/>
              <a:gd name="connsiteX6" fmla="*/ 185530 w 1643456"/>
              <a:gd name="connsiteY6" fmla="*/ 226353 h 682916"/>
              <a:gd name="connsiteX7" fmla="*/ 212035 w 1643456"/>
              <a:gd name="connsiteY7" fmla="*/ 199849 h 682916"/>
              <a:gd name="connsiteX8" fmla="*/ 238539 w 1643456"/>
              <a:gd name="connsiteY8" fmla="*/ 160092 h 682916"/>
              <a:gd name="connsiteX9" fmla="*/ 265043 w 1643456"/>
              <a:gd name="connsiteY9" fmla="*/ 252857 h 682916"/>
              <a:gd name="connsiteX10" fmla="*/ 291548 w 1643456"/>
              <a:gd name="connsiteY10" fmla="*/ 332370 h 682916"/>
              <a:gd name="connsiteX11" fmla="*/ 304800 w 1643456"/>
              <a:gd name="connsiteY11" fmla="*/ 372127 h 682916"/>
              <a:gd name="connsiteX12" fmla="*/ 318052 w 1643456"/>
              <a:gd name="connsiteY12" fmla="*/ 491397 h 682916"/>
              <a:gd name="connsiteX13" fmla="*/ 331304 w 1643456"/>
              <a:gd name="connsiteY13" fmla="*/ 531153 h 682916"/>
              <a:gd name="connsiteX14" fmla="*/ 397565 w 1643456"/>
              <a:gd name="connsiteY14" fmla="*/ 478144 h 682916"/>
              <a:gd name="connsiteX15" fmla="*/ 410817 w 1643456"/>
              <a:gd name="connsiteY15" fmla="*/ 438388 h 682916"/>
              <a:gd name="connsiteX16" fmla="*/ 490330 w 1643456"/>
              <a:gd name="connsiteY16" fmla="*/ 372127 h 682916"/>
              <a:gd name="connsiteX17" fmla="*/ 609600 w 1643456"/>
              <a:gd name="connsiteY17" fmla="*/ 186597 h 682916"/>
              <a:gd name="connsiteX18" fmla="*/ 662609 w 1643456"/>
              <a:gd name="connsiteY18" fmla="*/ 93831 h 682916"/>
              <a:gd name="connsiteX19" fmla="*/ 702365 w 1643456"/>
              <a:gd name="connsiteY19" fmla="*/ 27570 h 682916"/>
              <a:gd name="connsiteX20" fmla="*/ 728870 w 1643456"/>
              <a:gd name="connsiteY20" fmla="*/ 54075 h 682916"/>
              <a:gd name="connsiteX21" fmla="*/ 742122 w 1643456"/>
              <a:gd name="connsiteY21" fmla="*/ 676927 h 682916"/>
              <a:gd name="connsiteX22" fmla="*/ 795130 w 1643456"/>
              <a:gd name="connsiteY22" fmla="*/ 623918 h 682916"/>
              <a:gd name="connsiteX23" fmla="*/ 874643 w 1643456"/>
              <a:gd name="connsiteY23" fmla="*/ 504649 h 682916"/>
              <a:gd name="connsiteX24" fmla="*/ 901148 w 1643456"/>
              <a:gd name="connsiteY24" fmla="*/ 478144 h 682916"/>
              <a:gd name="connsiteX25" fmla="*/ 993913 w 1643456"/>
              <a:gd name="connsiteY25" fmla="*/ 372127 h 682916"/>
              <a:gd name="connsiteX26" fmla="*/ 1033670 w 1643456"/>
              <a:gd name="connsiteY26" fmla="*/ 332370 h 682916"/>
              <a:gd name="connsiteX27" fmla="*/ 1099930 w 1643456"/>
              <a:gd name="connsiteY27" fmla="*/ 239605 h 682916"/>
              <a:gd name="connsiteX28" fmla="*/ 1139687 w 1643456"/>
              <a:gd name="connsiteY28" fmla="*/ 226353 h 682916"/>
              <a:gd name="connsiteX29" fmla="*/ 1166191 w 1643456"/>
              <a:gd name="connsiteY29" fmla="*/ 173344 h 682916"/>
              <a:gd name="connsiteX30" fmla="*/ 1192696 w 1643456"/>
              <a:gd name="connsiteY30" fmla="*/ 146840 h 682916"/>
              <a:gd name="connsiteX31" fmla="*/ 1205948 w 1643456"/>
              <a:gd name="connsiteY31" fmla="*/ 186597 h 682916"/>
              <a:gd name="connsiteX32" fmla="*/ 1219200 w 1643456"/>
              <a:gd name="connsiteY32" fmla="*/ 584162 h 682916"/>
              <a:gd name="connsiteX33" fmla="*/ 1258956 w 1643456"/>
              <a:gd name="connsiteY33" fmla="*/ 544405 h 682916"/>
              <a:gd name="connsiteX34" fmla="*/ 1285461 w 1643456"/>
              <a:gd name="connsiteY34" fmla="*/ 464892 h 682916"/>
              <a:gd name="connsiteX35" fmla="*/ 1404730 w 1643456"/>
              <a:gd name="connsiteY35" fmla="*/ 319118 h 682916"/>
              <a:gd name="connsiteX36" fmla="*/ 1457739 w 1643456"/>
              <a:gd name="connsiteY36" fmla="*/ 199849 h 682916"/>
              <a:gd name="connsiteX37" fmla="*/ 1497496 w 1643456"/>
              <a:gd name="connsiteY37" fmla="*/ 107083 h 682916"/>
              <a:gd name="connsiteX38" fmla="*/ 1537252 w 1643456"/>
              <a:gd name="connsiteY38" fmla="*/ 80579 h 682916"/>
              <a:gd name="connsiteX39" fmla="*/ 1616765 w 1643456"/>
              <a:gd name="connsiteY39" fmla="*/ 54075 h 682916"/>
              <a:gd name="connsiteX40" fmla="*/ 1630017 w 1643456"/>
              <a:gd name="connsiteY40" fmla="*/ 385379 h 682916"/>
              <a:gd name="connsiteX41" fmla="*/ 1643270 w 1643456"/>
              <a:gd name="connsiteY41" fmla="*/ 451640 h 68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643456" h="682916">
                <a:moveTo>
                  <a:pt x="0" y="597414"/>
                </a:moveTo>
                <a:cubicBezTo>
                  <a:pt x="4417" y="566492"/>
                  <a:pt x="2577" y="534004"/>
                  <a:pt x="13252" y="504649"/>
                </a:cubicBezTo>
                <a:cubicBezTo>
                  <a:pt x="20800" y="483892"/>
                  <a:pt x="42051" y="470817"/>
                  <a:pt x="53009" y="451640"/>
                </a:cubicBezTo>
                <a:cubicBezTo>
                  <a:pt x="59940" y="439511"/>
                  <a:pt x="60014" y="424377"/>
                  <a:pt x="66261" y="411883"/>
                </a:cubicBezTo>
                <a:cubicBezTo>
                  <a:pt x="73384" y="397637"/>
                  <a:pt x="83508" y="385087"/>
                  <a:pt x="92765" y="372127"/>
                </a:cubicBezTo>
                <a:cubicBezTo>
                  <a:pt x="135266" y="312626"/>
                  <a:pt x="124117" y="327523"/>
                  <a:pt x="172278" y="279362"/>
                </a:cubicBezTo>
                <a:cubicBezTo>
                  <a:pt x="176695" y="261692"/>
                  <a:pt x="177385" y="242644"/>
                  <a:pt x="185530" y="226353"/>
                </a:cubicBezTo>
                <a:cubicBezTo>
                  <a:pt x="191118" y="215178"/>
                  <a:pt x="204230" y="209605"/>
                  <a:pt x="212035" y="199849"/>
                </a:cubicBezTo>
                <a:cubicBezTo>
                  <a:pt x="221985" y="187412"/>
                  <a:pt x="229704" y="173344"/>
                  <a:pt x="238539" y="160092"/>
                </a:cubicBezTo>
                <a:cubicBezTo>
                  <a:pt x="283088" y="293743"/>
                  <a:pt x="215107" y="86405"/>
                  <a:pt x="265043" y="252857"/>
                </a:cubicBezTo>
                <a:cubicBezTo>
                  <a:pt x="273071" y="279617"/>
                  <a:pt x="282713" y="305866"/>
                  <a:pt x="291548" y="332370"/>
                </a:cubicBezTo>
                <a:lnTo>
                  <a:pt x="304800" y="372127"/>
                </a:lnTo>
                <a:cubicBezTo>
                  <a:pt x="309217" y="411884"/>
                  <a:pt x="311476" y="451940"/>
                  <a:pt x="318052" y="491397"/>
                </a:cubicBezTo>
                <a:cubicBezTo>
                  <a:pt x="320348" y="505176"/>
                  <a:pt x="317525" y="533450"/>
                  <a:pt x="331304" y="531153"/>
                </a:cubicBezTo>
                <a:cubicBezTo>
                  <a:pt x="359204" y="526503"/>
                  <a:pt x="375478" y="495814"/>
                  <a:pt x="397565" y="478144"/>
                </a:cubicBezTo>
                <a:cubicBezTo>
                  <a:pt x="401982" y="464892"/>
                  <a:pt x="403068" y="450011"/>
                  <a:pt x="410817" y="438388"/>
                </a:cubicBezTo>
                <a:cubicBezTo>
                  <a:pt x="431225" y="407776"/>
                  <a:pt x="460994" y="391684"/>
                  <a:pt x="490330" y="372127"/>
                </a:cubicBezTo>
                <a:cubicBezTo>
                  <a:pt x="515612" y="334205"/>
                  <a:pt x="592973" y="219852"/>
                  <a:pt x="609600" y="186597"/>
                </a:cubicBezTo>
                <a:cubicBezTo>
                  <a:pt x="643227" y="119342"/>
                  <a:pt x="625146" y="150025"/>
                  <a:pt x="662609" y="93831"/>
                </a:cubicBezTo>
                <a:cubicBezTo>
                  <a:pt x="666253" y="82898"/>
                  <a:pt x="678111" y="27570"/>
                  <a:pt x="702365" y="27570"/>
                </a:cubicBezTo>
                <a:cubicBezTo>
                  <a:pt x="714860" y="27570"/>
                  <a:pt x="720035" y="45240"/>
                  <a:pt x="728870" y="54075"/>
                </a:cubicBezTo>
                <a:cubicBezTo>
                  <a:pt x="733287" y="261692"/>
                  <a:pt x="718137" y="470652"/>
                  <a:pt x="742122" y="676927"/>
                </a:cubicBezTo>
                <a:cubicBezTo>
                  <a:pt x="745008" y="701748"/>
                  <a:pt x="778529" y="642595"/>
                  <a:pt x="795130" y="623918"/>
                </a:cubicBezTo>
                <a:cubicBezTo>
                  <a:pt x="913450" y="490807"/>
                  <a:pt x="798494" y="618871"/>
                  <a:pt x="874643" y="504649"/>
                </a:cubicBezTo>
                <a:cubicBezTo>
                  <a:pt x="881574" y="494253"/>
                  <a:pt x="893343" y="487901"/>
                  <a:pt x="901148" y="478144"/>
                </a:cubicBezTo>
                <a:cubicBezTo>
                  <a:pt x="988811" y="368566"/>
                  <a:pt x="830427" y="535613"/>
                  <a:pt x="993913" y="372127"/>
                </a:cubicBezTo>
                <a:cubicBezTo>
                  <a:pt x="1007165" y="358875"/>
                  <a:pt x="1023274" y="347964"/>
                  <a:pt x="1033670" y="332370"/>
                </a:cubicBezTo>
                <a:cubicBezTo>
                  <a:pt x="1045755" y="314242"/>
                  <a:pt x="1087604" y="249877"/>
                  <a:pt x="1099930" y="239605"/>
                </a:cubicBezTo>
                <a:cubicBezTo>
                  <a:pt x="1110661" y="230662"/>
                  <a:pt x="1126435" y="230770"/>
                  <a:pt x="1139687" y="226353"/>
                </a:cubicBezTo>
                <a:cubicBezTo>
                  <a:pt x="1148522" y="208683"/>
                  <a:pt x="1155233" y="189781"/>
                  <a:pt x="1166191" y="173344"/>
                </a:cubicBezTo>
                <a:cubicBezTo>
                  <a:pt x="1173122" y="162948"/>
                  <a:pt x="1180843" y="142889"/>
                  <a:pt x="1192696" y="146840"/>
                </a:cubicBezTo>
                <a:cubicBezTo>
                  <a:pt x="1205948" y="151258"/>
                  <a:pt x="1201531" y="173345"/>
                  <a:pt x="1205948" y="186597"/>
                </a:cubicBezTo>
                <a:cubicBezTo>
                  <a:pt x="1210365" y="319119"/>
                  <a:pt x="1199769" y="452998"/>
                  <a:pt x="1219200" y="584162"/>
                </a:cubicBezTo>
                <a:cubicBezTo>
                  <a:pt x="1221946" y="602701"/>
                  <a:pt x="1249854" y="560788"/>
                  <a:pt x="1258956" y="544405"/>
                </a:cubicBezTo>
                <a:cubicBezTo>
                  <a:pt x="1272524" y="519983"/>
                  <a:pt x="1270284" y="488348"/>
                  <a:pt x="1285461" y="464892"/>
                </a:cubicBezTo>
                <a:cubicBezTo>
                  <a:pt x="1319568" y="412181"/>
                  <a:pt x="1376652" y="375272"/>
                  <a:pt x="1404730" y="319118"/>
                </a:cubicBezTo>
                <a:cubicBezTo>
                  <a:pt x="1434849" y="258883"/>
                  <a:pt x="1432357" y="267534"/>
                  <a:pt x="1457739" y="199849"/>
                </a:cubicBezTo>
                <a:cubicBezTo>
                  <a:pt x="1469038" y="169717"/>
                  <a:pt x="1476340" y="132471"/>
                  <a:pt x="1497496" y="107083"/>
                </a:cubicBezTo>
                <a:cubicBezTo>
                  <a:pt x="1507692" y="94848"/>
                  <a:pt x="1524000" y="89414"/>
                  <a:pt x="1537252" y="80579"/>
                </a:cubicBezTo>
                <a:cubicBezTo>
                  <a:pt x="1601219" y="-15371"/>
                  <a:pt x="1576016" y="-27425"/>
                  <a:pt x="1616765" y="54075"/>
                </a:cubicBezTo>
                <a:cubicBezTo>
                  <a:pt x="1621182" y="164510"/>
                  <a:pt x="1622142" y="275137"/>
                  <a:pt x="1630017" y="385379"/>
                </a:cubicBezTo>
                <a:cubicBezTo>
                  <a:pt x="1646064" y="610030"/>
                  <a:pt x="1643270" y="299534"/>
                  <a:pt x="1643270" y="451640"/>
                </a:cubicBezTo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ormă liberă: formă 26">
            <a:extLst>
              <a:ext uri="{FF2B5EF4-FFF2-40B4-BE49-F238E27FC236}">
                <a16:creationId xmlns:a16="http://schemas.microsoft.com/office/drawing/2014/main" id="{4B989950-2AE1-4C26-9158-9A033FB8B915}"/>
              </a:ext>
            </a:extLst>
          </p:cNvPr>
          <p:cNvSpPr/>
          <p:nvPr/>
        </p:nvSpPr>
        <p:spPr>
          <a:xfrm>
            <a:off x="7341704" y="2425148"/>
            <a:ext cx="1285814" cy="503582"/>
          </a:xfrm>
          <a:custGeom>
            <a:avLst/>
            <a:gdLst>
              <a:gd name="connsiteX0" fmla="*/ 0 w 1285814"/>
              <a:gd name="connsiteY0" fmla="*/ 53009 h 503582"/>
              <a:gd name="connsiteX1" fmla="*/ 159026 w 1285814"/>
              <a:gd name="connsiteY1" fmla="*/ 26504 h 503582"/>
              <a:gd name="connsiteX2" fmla="*/ 278296 w 1285814"/>
              <a:gd name="connsiteY2" fmla="*/ 0 h 503582"/>
              <a:gd name="connsiteX3" fmla="*/ 516835 w 1285814"/>
              <a:gd name="connsiteY3" fmla="*/ 13252 h 503582"/>
              <a:gd name="connsiteX4" fmla="*/ 556592 w 1285814"/>
              <a:gd name="connsiteY4" fmla="*/ 53009 h 503582"/>
              <a:gd name="connsiteX5" fmla="*/ 583096 w 1285814"/>
              <a:gd name="connsiteY5" fmla="*/ 159026 h 503582"/>
              <a:gd name="connsiteX6" fmla="*/ 609600 w 1285814"/>
              <a:gd name="connsiteY6" fmla="*/ 410817 h 503582"/>
              <a:gd name="connsiteX7" fmla="*/ 636105 w 1285814"/>
              <a:gd name="connsiteY7" fmla="*/ 437322 h 503582"/>
              <a:gd name="connsiteX8" fmla="*/ 662609 w 1285814"/>
              <a:gd name="connsiteY8" fmla="*/ 477078 h 503582"/>
              <a:gd name="connsiteX9" fmla="*/ 755374 w 1285814"/>
              <a:gd name="connsiteY9" fmla="*/ 503582 h 503582"/>
              <a:gd name="connsiteX10" fmla="*/ 834887 w 1285814"/>
              <a:gd name="connsiteY10" fmla="*/ 450574 h 503582"/>
              <a:gd name="connsiteX11" fmla="*/ 914400 w 1285814"/>
              <a:gd name="connsiteY11" fmla="*/ 318052 h 503582"/>
              <a:gd name="connsiteX12" fmla="*/ 954157 w 1285814"/>
              <a:gd name="connsiteY12" fmla="*/ 304800 h 503582"/>
              <a:gd name="connsiteX13" fmla="*/ 1007166 w 1285814"/>
              <a:gd name="connsiteY13" fmla="*/ 278295 h 503582"/>
              <a:gd name="connsiteX14" fmla="*/ 1020418 w 1285814"/>
              <a:gd name="connsiteY14" fmla="*/ 331304 h 503582"/>
              <a:gd name="connsiteX15" fmla="*/ 1073426 w 1285814"/>
              <a:gd name="connsiteY15" fmla="*/ 344556 h 503582"/>
              <a:gd name="connsiteX16" fmla="*/ 1113183 w 1285814"/>
              <a:gd name="connsiteY16" fmla="*/ 357809 h 503582"/>
              <a:gd name="connsiteX17" fmla="*/ 1205948 w 1285814"/>
              <a:gd name="connsiteY17" fmla="*/ 437322 h 503582"/>
              <a:gd name="connsiteX18" fmla="*/ 1245705 w 1285814"/>
              <a:gd name="connsiteY18" fmla="*/ 463826 h 503582"/>
              <a:gd name="connsiteX19" fmla="*/ 1272209 w 1285814"/>
              <a:gd name="connsiteY19" fmla="*/ 185530 h 50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5814" h="503582">
                <a:moveTo>
                  <a:pt x="0" y="53009"/>
                </a:moveTo>
                <a:cubicBezTo>
                  <a:pt x="156130" y="21781"/>
                  <a:pt x="-38188" y="59373"/>
                  <a:pt x="159026" y="26504"/>
                </a:cubicBezTo>
                <a:cubicBezTo>
                  <a:pt x="209498" y="18092"/>
                  <a:pt x="230644" y="11913"/>
                  <a:pt x="278296" y="0"/>
                </a:cubicBezTo>
                <a:cubicBezTo>
                  <a:pt x="357809" y="4417"/>
                  <a:pt x="438606" y="-1649"/>
                  <a:pt x="516835" y="13252"/>
                </a:cubicBezTo>
                <a:cubicBezTo>
                  <a:pt x="535246" y="16759"/>
                  <a:pt x="548837" y="35947"/>
                  <a:pt x="556592" y="53009"/>
                </a:cubicBezTo>
                <a:cubicBezTo>
                  <a:pt x="571665" y="86171"/>
                  <a:pt x="583096" y="159026"/>
                  <a:pt x="583096" y="159026"/>
                </a:cubicBezTo>
                <a:cubicBezTo>
                  <a:pt x="591931" y="242956"/>
                  <a:pt x="593809" y="327914"/>
                  <a:pt x="609600" y="410817"/>
                </a:cubicBezTo>
                <a:cubicBezTo>
                  <a:pt x="611938" y="423091"/>
                  <a:pt x="628300" y="427565"/>
                  <a:pt x="636105" y="437322"/>
                </a:cubicBezTo>
                <a:cubicBezTo>
                  <a:pt x="646054" y="449759"/>
                  <a:pt x="650172" y="467129"/>
                  <a:pt x="662609" y="477078"/>
                </a:cubicBezTo>
                <a:cubicBezTo>
                  <a:pt x="671250" y="483991"/>
                  <a:pt x="751911" y="502716"/>
                  <a:pt x="755374" y="503582"/>
                </a:cubicBezTo>
                <a:cubicBezTo>
                  <a:pt x="799037" y="489028"/>
                  <a:pt x="803866" y="494004"/>
                  <a:pt x="834887" y="450574"/>
                </a:cubicBezTo>
                <a:cubicBezTo>
                  <a:pt x="855168" y="422181"/>
                  <a:pt x="883440" y="328372"/>
                  <a:pt x="914400" y="318052"/>
                </a:cubicBezTo>
                <a:lnTo>
                  <a:pt x="954157" y="304800"/>
                </a:lnTo>
                <a:cubicBezTo>
                  <a:pt x="960393" y="286091"/>
                  <a:pt x="965590" y="226325"/>
                  <a:pt x="1007166" y="278295"/>
                </a:cubicBezTo>
                <a:cubicBezTo>
                  <a:pt x="1018544" y="292517"/>
                  <a:pt x="1007539" y="318425"/>
                  <a:pt x="1020418" y="331304"/>
                </a:cubicBezTo>
                <a:cubicBezTo>
                  <a:pt x="1033297" y="344183"/>
                  <a:pt x="1055914" y="339552"/>
                  <a:pt x="1073426" y="344556"/>
                </a:cubicBezTo>
                <a:cubicBezTo>
                  <a:pt x="1086858" y="348394"/>
                  <a:pt x="1100689" y="351562"/>
                  <a:pt x="1113183" y="357809"/>
                </a:cubicBezTo>
                <a:cubicBezTo>
                  <a:pt x="1195121" y="398778"/>
                  <a:pt x="1108117" y="372103"/>
                  <a:pt x="1205948" y="437322"/>
                </a:cubicBezTo>
                <a:lnTo>
                  <a:pt x="1245705" y="463826"/>
                </a:lnTo>
                <a:cubicBezTo>
                  <a:pt x="1316314" y="357910"/>
                  <a:pt x="1272209" y="439996"/>
                  <a:pt x="1272209" y="18553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ector drept 29">
            <a:extLst>
              <a:ext uri="{FF2B5EF4-FFF2-40B4-BE49-F238E27FC236}">
                <a16:creationId xmlns:a16="http://schemas.microsoft.com/office/drawing/2014/main" id="{6AC945F2-ADA1-464C-80B6-BA2F844266DE}"/>
              </a:ext>
            </a:extLst>
          </p:cNvPr>
          <p:cNvCxnSpPr>
            <a:cxnSpLocks/>
          </p:cNvCxnSpPr>
          <p:nvPr/>
        </p:nvCxnSpPr>
        <p:spPr>
          <a:xfrm flipH="1">
            <a:off x="4646844" y="1793248"/>
            <a:ext cx="1525356" cy="20634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ACE2EB0-F85C-48E4-8B5C-FB8BA1B8385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586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0721">
        <p15:prstTrans prst="peelOff"/>
      </p:transition>
    </mc:Choice>
    <mc:Fallback xmlns="">
      <p:transition spd="slow" advTm="2072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77AA2A66-1B2B-486D-9A67-C44373157F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533400" y="609600"/>
            <a:ext cx="830579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E6577409-DEE5-476B-BAED-E9E7FF4A3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799" y="1143000"/>
            <a:ext cx="8153399" cy="5170646"/>
          </a:xfrm>
        </p:spPr>
        <p:txBody>
          <a:bodyPr/>
          <a:lstStyle/>
          <a:p>
            <a:pPr algn="l"/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FF0000"/>
                </a:solidFill>
              </a:rPr>
              <a:t>Dreapta</a:t>
            </a:r>
            <a:r>
              <a:rPr lang="ro-RO" sz="2400" dirty="0">
                <a:solidFill>
                  <a:srgbClr val="002060"/>
                </a:solidFill>
              </a:rPr>
              <a:t> este nemărginită în ambele părți (se poate prelungi oricât).                             </a:t>
            </a:r>
            <a:r>
              <a:rPr lang="ro-RO" sz="2400" b="1" dirty="0">
                <a:solidFill>
                  <a:srgbClr val="002060"/>
                </a:solidFill>
                <a:latin typeface="Brush Script MT" panose="03060802040406070304" pitchFamily="66" charset="0"/>
              </a:rPr>
              <a:t> d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FF0000"/>
                </a:solidFill>
              </a:rPr>
              <a:t>Segmentul de dreaptă </a:t>
            </a:r>
            <a:r>
              <a:rPr lang="ro-RO" sz="2400" dirty="0">
                <a:solidFill>
                  <a:srgbClr val="002060"/>
                </a:solidFill>
              </a:rPr>
              <a:t>este mărginit în ambele părți.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                       </a:t>
            </a:r>
            <a:r>
              <a:rPr lang="ro-RO" sz="2400" dirty="0">
                <a:solidFill>
                  <a:srgbClr val="002060"/>
                </a:solidFill>
                <a:latin typeface="Brush Script MT" panose="03060802040406070304" pitchFamily="66" charset="0"/>
              </a:rPr>
              <a:t>A                         B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            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dirty="0">
                <a:solidFill>
                  <a:srgbClr val="FF0000"/>
                </a:solidFill>
              </a:rPr>
              <a:t>S</a:t>
            </a:r>
            <a:r>
              <a:rPr lang="ro-RO" sz="2400" b="1" dirty="0">
                <a:solidFill>
                  <a:srgbClr val="FF0000"/>
                </a:solidFill>
              </a:rPr>
              <a:t>emidreapta</a:t>
            </a:r>
            <a:r>
              <a:rPr lang="ro-RO" sz="2400" dirty="0">
                <a:solidFill>
                  <a:srgbClr val="002060"/>
                </a:solidFill>
              </a:rPr>
              <a:t>  este o porțiune dintr-o dreaptă mărginită la unul din capete. Punctul în care semidreapta este mărginită se numește </a:t>
            </a:r>
            <a:r>
              <a:rPr lang="ro-RO" sz="2400" b="1" dirty="0">
                <a:solidFill>
                  <a:srgbClr val="FF0000"/>
                </a:solidFill>
              </a:rPr>
              <a:t>originea </a:t>
            </a:r>
            <a:r>
              <a:rPr lang="ro-RO" sz="2400" b="1" dirty="0" err="1">
                <a:solidFill>
                  <a:srgbClr val="FF0000"/>
                </a:solidFill>
              </a:rPr>
              <a:t>semidreptei</a:t>
            </a:r>
            <a:r>
              <a:rPr lang="ro-RO" sz="2400" b="1" dirty="0">
                <a:solidFill>
                  <a:srgbClr val="FF0000"/>
                </a:solidFill>
              </a:rPr>
              <a:t>.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  <a:latin typeface="Brush Script MT" panose="03060802040406070304" pitchFamily="66" charset="0"/>
              </a:rPr>
              <a:t>                           M</a:t>
            </a: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 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00FF5272-8CA9-4C0B-B6A5-7ED57EE98EB9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685798" y="4813746"/>
            <a:ext cx="8001002" cy="1107996"/>
          </a:xfrm>
        </p:spPr>
        <p:txBody>
          <a:bodyPr/>
          <a:lstStyle/>
          <a:p>
            <a:endParaRPr lang="ro-RO" sz="2400" dirty="0">
              <a:solidFill>
                <a:srgbClr val="002060"/>
              </a:solidFill>
            </a:endParaRPr>
          </a:p>
          <a:p>
            <a:r>
              <a:rPr lang="ro-RO" sz="2400" dirty="0">
                <a:solidFill>
                  <a:srgbClr val="002060"/>
                </a:solidFill>
              </a:rPr>
              <a:t>   	O linie frântă este formată din două sau mai multe segmente de dreaptă.</a:t>
            </a:r>
            <a:endParaRPr lang="en-US" sz="2400" dirty="0">
              <a:solidFill>
                <a:srgbClr val="002060"/>
              </a:solidFill>
            </a:endParaRPr>
          </a:p>
        </p:txBody>
      </p:sp>
      <p:cxnSp>
        <p:nvCxnSpPr>
          <p:cNvPr id="6" name="Conector drept 5">
            <a:extLst>
              <a:ext uri="{FF2B5EF4-FFF2-40B4-BE49-F238E27FC236}">
                <a16:creationId xmlns:a16="http://schemas.microsoft.com/office/drawing/2014/main" id="{B97949D5-43B5-467F-A6C0-AE857D3207D8}"/>
              </a:ext>
            </a:extLst>
          </p:cNvPr>
          <p:cNvCxnSpPr>
            <a:cxnSpLocks/>
          </p:cNvCxnSpPr>
          <p:nvPr/>
        </p:nvCxnSpPr>
        <p:spPr>
          <a:xfrm>
            <a:off x="3276600" y="1905000"/>
            <a:ext cx="2514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Conector drept 9">
            <a:extLst>
              <a:ext uri="{FF2B5EF4-FFF2-40B4-BE49-F238E27FC236}">
                <a16:creationId xmlns:a16="http://schemas.microsoft.com/office/drawing/2014/main" id="{6CFE4770-1D82-4071-B54E-836C0F518E20}"/>
              </a:ext>
            </a:extLst>
          </p:cNvPr>
          <p:cNvCxnSpPr>
            <a:cxnSpLocks/>
          </p:cNvCxnSpPr>
          <p:nvPr/>
        </p:nvCxnSpPr>
        <p:spPr>
          <a:xfrm>
            <a:off x="3276600" y="2971800"/>
            <a:ext cx="23622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drept 13">
            <a:extLst>
              <a:ext uri="{FF2B5EF4-FFF2-40B4-BE49-F238E27FC236}">
                <a16:creationId xmlns:a16="http://schemas.microsoft.com/office/drawing/2014/main" id="{1C803FAD-8E7D-4ADA-945A-96C611A598DF}"/>
              </a:ext>
            </a:extLst>
          </p:cNvPr>
          <p:cNvCxnSpPr>
            <a:cxnSpLocks/>
          </p:cNvCxnSpPr>
          <p:nvPr/>
        </p:nvCxnSpPr>
        <p:spPr>
          <a:xfrm flipV="1">
            <a:off x="3276600" y="2895600"/>
            <a:ext cx="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Conector drept 16">
            <a:extLst>
              <a:ext uri="{FF2B5EF4-FFF2-40B4-BE49-F238E27FC236}">
                <a16:creationId xmlns:a16="http://schemas.microsoft.com/office/drawing/2014/main" id="{086D7463-0B7E-42AB-B4E6-7807286B744E}"/>
              </a:ext>
            </a:extLst>
          </p:cNvPr>
          <p:cNvCxnSpPr>
            <a:cxnSpLocks/>
          </p:cNvCxnSpPr>
          <p:nvPr/>
        </p:nvCxnSpPr>
        <p:spPr>
          <a:xfrm flipV="1">
            <a:off x="5638800" y="2895600"/>
            <a:ext cx="0" cy="1524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Conector drept 23">
            <a:extLst>
              <a:ext uri="{FF2B5EF4-FFF2-40B4-BE49-F238E27FC236}">
                <a16:creationId xmlns:a16="http://schemas.microsoft.com/office/drawing/2014/main" id="{A2F2110C-BF50-409D-89AA-7B3BF2DB8B53}"/>
              </a:ext>
            </a:extLst>
          </p:cNvPr>
          <p:cNvCxnSpPr>
            <a:cxnSpLocks/>
          </p:cNvCxnSpPr>
          <p:nvPr/>
        </p:nvCxnSpPr>
        <p:spPr>
          <a:xfrm flipV="1">
            <a:off x="3290237" y="4727821"/>
            <a:ext cx="2971800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Conector drept 28">
            <a:extLst>
              <a:ext uri="{FF2B5EF4-FFF2-40B4-BE49-F238E27FC236}">
                <a16:creationId xmlns:a16="http://schemas.microsoft.com/office/drawing/2014/main" id="{47689D20-EE04-4C1B-8428-0D01DDE9FC01}"/>
              </a:ext>
            </a:extLst>
          </p:cNvPr>
          <p:cNvCxnSpPr>
            <a:cxnSpLocks/>
          </p:cNvCxnSpPr>
          <p:nvPr/>
        </p:nvCxnSpPr>
        <p:spPr>
          <a:xfrm>
            <a:off x="3289852" y="4641897"/>
            <a:ext cx="0" cy="171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Conector drept 32">
            <a:extLst>
              <a:ext uri="{FF2B5EF4-FFF2-40B4-BE49-F238E27FC236}">
                <a16:creationId xmlns:a16="http://schemas.microsoft.com/office/drawing/2014/main" id="{978A03EC-496D-4B57-93DF-20299A923B61}"/>
              </a:ext>
            </a:extLst>
          </p:cNvPr>
          <p:cNvCxnSpPr>
            <a:cxnSpLocks/>
          </p:cNvCxnSpPr>
          <p:nvPr/>
        </p:nvCxnSpPr>
        <p:spPr>
          <a:xfrm>
            <a:off x="6262037" y="4727821"/>
            <a:ext cx="175260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8" name="Conector: cotit 37">
            <a:extLst>
              <a:ext uri="{FF2B5EF4-FFF2-40B4-BE49-F238E27FC236}">
                <a16:creationId xmlns:a16="http://schemas.microsoft.com/office/drawing/2014/main" id="{8BA37111-816A-4639-8C88-ED9CBA8E74E2}"/>
              </a:ext>
            </a:extLst>
          </p:cNvPr>
          <p:cNvCxnSpPr>
            <a:cxnSpLocks/>
          </p:cNvCxnSpPr>
          <p:nvPr/>
        </p:nvCxnSpPr>
        <p:spPr>
          <a:xfrm>
            <a:off x="3684876" y="5678556"/>
            <a:ext cx="1181100" cy="463828"/>
          </a:xfrm>
          <a:prstGeom prst="bentConnector3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Formă liberă: formă 41">
            <a:extLst>
              <a:ext uri="{FF2B5EF4-FFF2-40B4-BE49-F238E27FC236}">
                <a16:creationId xmlns:a16="http://schemas.microsoft.com/office/drawing/2014/main" id="{1CB6171B-28B1-4306-841A-50909488CD52}"/>
              </a:ext>
            </a:extLst>
          </p:cNvPr>
          <p:cNvSpPr/>
          <p:nvPr/>
        </p:nvSpPr>
        <p:spPr>
          <a:xfrm>
            <a:off x="6268663" y="5590364"/>
            <a:ext cx="1657292" cy="662755"/>
          </a:xfrm>
          <a:custGeom>
            <a:avLst/>
            <a:gdLst>
              <a:gd name="connsiteX0" fmla="*/ 0 w 1657292"/>
              <a:gd name="connsiteY0" fmla="*/ 569989 h 662755"/>
              <a:gd name="connsiteX1" fmla="*/ 13252 w 1657292"/>
              <a:gd name="connsiteY1" fmla="*/ 477224 h 662755"/>
              <a:gd name="connsiteX2" fmla="*/ 39757 w 1657292"/>
              <a:gd name="connsiteY2" fmla="*/ 357955 h 662755"/>
              <a:gd name="connsiteX3" fmla="*/ 66261 w 1657292"/>
              <a:gd name="connsiteY3" fmla="*/ 251937 h 662755"/>
              <a:gd name="connsiteX4" fmla="*/ 106018 w 1657292"/>
              <a:gd name="connsiteY4" fmla="*/ 212181 h 662755"/>
              <a:gd name="connsiteX5" fmla="*/ 119270 w 1657292"/>
              <a:gd name="connsiteY5" fmla="*/ 159172 h 662755"/>
              <a:gd name="connsiteX6" fmla="*/ 172279 w 1657292"/>
              <a:gd name="connsiteY6" fmla="*/ 79659 h 662755"/>
              <a:gd name="connsiteX7" fmla="*/ 212035 w 1657292"/>
              <a:gd name="connsiteY7" fmla="*/ 146 h 662755"/>
              <a:gd name="connsiteX8" fmla="*/ 238539 w 1657292"/>
              <a:gd name="connsiteY8" fmla="*/ 53155 h 662755"/>
              <a:gd name="connsiteX9" fmla="*/ 278296 w 1657292"/>
              <a:gd name="connsiteY9" fmla="*/ 106163 h 662755"/>
              <a:gd name="connsiteX10" fmla="*/ 318052 w 1657292"/>
              <a:gd name="connsiteY10" fmla="*/ 225433 h 662755"/>
              <a:gd name="connsiteX11" fmla="*/ 331305 w 1657292"/>
              <a:gd name="connsiteY11" fmla="*/ 265189 h 662755"/>
              <a:gd name="connsiteX12" fmla="*/ 357809 w 1657292"/>
              <a:gd name="connsiteY12" fmla="*/ 304946 h 662755"/>
              <a:gd name="connsiteX13" fmla="*/ 371061 w 1657292"/>
              <a:gd name="connsiteY13" fmla="*/ 344702 h 662755"/>
              <a:gd name="connsiteX14" fmla="*/ 384313 w 1657292"/>
              <a:gd name="connsiteY14" fmla="*/ 397711 h 662755"/>
              <a:gd name="connsiteX15" fmla="*/ 410818 w 1657292"/>
              <a:gd name="connsiteY15" fmla="*/ 424215 h 662755"/>
              <a:gd name="connsiteX16" fmla="*/ 450574 w 1657292"/>
              <a:gd name="connsiteY16" fmla="*/ 437468 h 662755"/>
              <a:gd name="connsiteX17" fmla="*/ 477079 w 1657292"/>
              <a:gd name="connsiteY17" fmla="*/ 477224 h 662755"/>
              <a:gd name="connsiteX18" fmla="*/ 516835 w 1657292"/>
              <a:gd name="connsiteY18" fmla="*/ 437468 h 662755"/>
              <a:gd name="connsiteX19" fmla="*/ 543339 w 1657292"/>
              <a:gd name="connsiteY19" fmla="*/ 371207 h 662755"/>
              <a:gd name="connsiteX20" fmla="*/ 583096 w 1657292"/>
              <a:gd name="connsiteY20" fmla="*/ 318198 h 662755"/>
              <a:gd name="connsiteX21" fmla="*/ 596348 w 1657292"/>
              <a:gd name="connsiteY21" fmla="*/ 278442 h 662755"/>
              <a:gd name="connsiteX22" fmla="*/ 622852 w 1657292"/>
              <a:gd name="connsiteY22" fmla="*/ 251937 h 662755"/>
              <a:gd name="connsiteX23" fmla="*/ 649357 w 1657292"/>
              <a:gd name="connsiteY23" fmla="*/ 212181 h 662755"/>
              <a:gd name="connsiteX24" fmla="*/ 675861 w 1657292"/>
              <a:gd name="connsiteY24" fmla="*/ 159172 h 662755"/>
              <a:gd name="connsiteX25" fmla="*/ 689113 w 1657292"/>
              <a:gd name="connsiteY25" fmla="*/ 119415 h 662755"/>
              <a:gd name="connsiteX26" fmla="*/ 715618 w 1657292"/>
              <a:gd name="connsiteY26" fmla="*/ 92911 h 662755"/>
              <a:gd name="connsiteX27" fmla="*/ 755374 w 1657292"/>
              <a:gd name="connsiteY27" fmla="*/ 39902 h 662755"/>
              <a:gd name="connsiteX28" fmla="*/ 768626 w 1657292"/>
              <a:gd name="connsiteY28" fmla="*/ 146 h 662755"/>
              <a:gd name="connsiteX29" fmla="*/ 874644 w 1657292"/>
              <a:gd name="connsiteY29" fmla="*/ 66407 h 662755"/>
              <a:gd name="connsiteX30" fmla="*/ 914400 w 1657292"/>
              <a:gd name="connsiteY30" fmla="*/ 172424 h 662755"/>
              <a:gd name="connsiteX31" fmla="*/ 940905 w 1657292"/>
              <a:gd name="connsiteY31" fmla="*/ 251937 h 662755"/>
              <a:gd name="connsiteX32" fmla="*/ 967409 w 1657292"/>
              <a:gd name="connsiteY32" fmla="*/ 344702 h 662755"/>
              <a:gd name="connsiteX33" fmla="*/ 993913 w 1657292"/>
              <a:gd name="connsiteY33" fmla="*/ 384459 h 662755"/>
              <a:gd name="connsiteX34" fmla="*/ 1020418 w 1657292"/>
              <a:gd name="connsiteY34" fmla="*/ 437468 h 662755"/>
              <a:gd name="connsiteX35" fmla="*/ 1073426 w 1657292"/>
              <a:gd name="connsiteY35" fmla="*/ 596494 h 662755"/>
              <a:gd name="connsiteX36" fmla="*/ 1126435 w 1657292"/>
              <a:gd name="connsiteY36" fmla="*/ 516981 h 662755"/>
              <a:gd name="connsiteX37" fmla="*/ 1139687 w 1657292"/>
              <a:gd name="connsiteY37" fmla="*/ 450720 h 662755"/>
              <a:gd name="connsiteX38" fmla="*/ 1166192 w 1657292"/>
              <a:gd name="connsiteY38" fmla="*/ 424215 h 662755"/>
              <a:gd name="connsiteX39" fmla="*/ 1192696 w 1657292"/>
              <a:gd name="connsiteY39" fmla="*/ 384459 h 662755"/>
              <a:gd name="connsiteX40" fmla="*/ 1258957 w 1657292"/>
              <a:gd name="connsiteY40" fmla="*/ 291694 h 662755"/>
              <a:gd name="connsiteX41" fmla="*/ 1272209 w 1657292"/>
              <a:gd name="connsiteY41" fmla="*/ 251937 h 662755"/>
              <a:gd name="connsiteX42" fmla="*/ 1325218 w 1657292"/>
              <a:gd name="connsiteY42" fmla="*/ 172424 h 662755"/>
              <a:gd name="connsiteX43" fmla="*/ 1351722 w 1657292"/>
              <a:gd name="connsiteY43" fmla="*/ 132668 h 662755"/>
              <a:gd name="connsiteX44" fmla="*/ 1391479 w 1657292"/>
              <a:gd name="connsiteY44" fmla="*/ 106163 h 662755"/>
              <a:gd name="connsiteX45" fmla="*/ 1431235 w 1657292"/>
              <a:gd name="connsiteY45" fmla="*/ 119415 h 662755"/>
              <a:gd name="connsiteX46" fmla="*/ 1444487 w 1657292"/>
              <a:gd name="connsiteY46" fmla="*/ 185676 h 662755"/>
              <a:gd name="connsiteX47" fmla="*/ 1497496 w 1657292"/>
              <a:gd name="connsiteY47" fmla="*/ 291694 h 662755"/>
              <a:gd name="connsiteX48" fmla="*/ 1537252 w 1657292"/>
              <a:gd name="connsiteY48" fmla="*/ 371207 h 662755"/>
              <a:gd name="connsiteX49" fmla="*/ 1550505 w 1657292"/>
              <a:gd name="connsiteY49" fmla="*/ 410963 h 662755"/>
              <a:gd name="connsiteX50" fmla="*/ 1590261 w 1657292"/>
              <a:gd name="connsiteY50" fmla="*/ 477224 h 662755"/>
              <a:gd name="connsiteX51" fmla="*/ 1616766 w 1657292"/>
              <a:gd name="connsiteY51" fmla="*/ 543485 h 662755"/>
              <a:gd name="connsiteX52" fmla="*/ 1656522 w 1657292"/>
              <a:gd name="connsiteY52" fmla="*/ 636250 h 662755"/>
              <a:gd name="connsiteX53" fmla="*/ 1656522 w 1657292"/>
              <a:gd name="connsiteY53" fmla="*/ 662755 h 662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657292" h="662755">
                <a:moveTo>
                  <a:pt x="0" y="569989"/>
                </a:moveTo>
                <a:cubicBezTo>
                  <a:pt x="4417" y="539067"/>
                  <a:pt x="8117" y="508035"/>
                  <a:pt x="13252" y="477224"/>
                </a:cubicBezTo>
                <a:cubicBezTo>
                  <a:pt x="26574" y="397295"/>
                  <a:pt x="23875" y="429426"/>
                  <a:pt x="39757" y="357955"/>
                </a:cubicBezTo>
                <a:cubicBezTo>
                  <a:pt x="41987" y="347921"/>
                  <a:pt x="54421" y="269697"/>
                  <a:pt x="66261" y="251937"/>
                </a:cubicBezTo>
                <a:cubicBezTo>
                  <a:pt x="76657" y="236343"/>
                  <a:pt x="92766" y="225433"/>
                  <a:pt x="106018" y="212181"/>
                </a:cubicBezTo>
                <a:cubicBezTo>
                  <a:pt x="110435" y="194511"/>
                  <a:pt x="111125" y="175463"/>
                  <a:pt x="119270" y="159172"/>
                </a:cubicBezTo>
                <a:cubicBezTo>
                  <a:pt x="133516" y="130681"/>
                  <a:pt x="172279" y="79659"/>
                  <a:pt x="172279" y="79659"/>
                </a:cubicBezTo>
                <a:cubicBezTo>
                  <a:pt x="174391" y="73323"/>
                  <a:pt x="196226" y="-3807"/>
                  <a:pt x="212035" y="146"/>
                </a:cubicBezTo>
                <a:cubicBezTo>
                  <a:pt x="231200" y="4938"/>
                  <a:pt x="228069" y="36403"/>
                  <a:pt x="238539" y="53155"/>
                </a:cubicBezTo>
                <a:cubicBezTo>
                  <a:pt x="250245" y="71885"/>
                  <a:pt x="265044" y="88494"/>
                  <a:pt x="278296" y="106163"/>
                </a:cubicBezTo>
                <a:lnTo>
                  <a:pt x="318052" y="225433"/>
                </a:lnTo>
                <a:cubicBezTo>
                  <a:pt x="322469" y="238685"/>
                  <a:pt x="323557" y="253566"/>
                  <a:pt x="331305" y="265189"/>
                </a:cubicBezTo>
                <a:cubicBezTo>
                  <a:pt x="340140" y="278441"/>
                  <a:pt x="350686" y="290700"/>
                  <a:pt x="357809" y="304946"/>
                </a:cubicBezTo>
                <a:cubicBezTo>
                  <a:pt x="364056" y="317440"/>
                  <a:pt x="367224" y="331271"/>
                  <a:pt x="371061" y="344702"/>
                </a:cubicBezTo>
                <a:cubicBezTo>
                  <a:pt x="376065" y="362215"/>
                  <a:pt x="376168" y="381420"/>
                  <a:pt x="384313" y="397711"/>
                </a:cubicBezTo>
                <a:cubicBezTo>
                  <a:pt x="389901" y="408886"/>
                  <a:pt x="400104" y="417787"/>
                  <a:pt x="410818" y="424215"/>
                </a:cubicBezTo>
                <a:cubicBezTo>
                  <a:pt x="422796" y="431402"/>
                  <a:pt x="437322" y="433050"/>
                  <a:pt x="450574" y="437468"/>
                </a:cubicBezTo>
                <a:cubicBezTo>
                  <a:pt x="459409" y="450720"/>
                  <a:pt x="461152" y="477224"/>
                  <a:pt x="477079" y="477224"/>
                </a:cubicBezTo>
                <a:cubicBezTo>
                  <a:pt x="495820" y="477224"/>
                  <a:pt x="506902" y="453361"/>
                  <a:pt x="516835" y="437468"/>
                </a:cubicBezTo>
                <a:cubicBezTo>
                  <a:pt x="529443" y="417295"/>
                  <a:pt x="531786" y="392002"/>
                  <a:pt x="543339" y="371207"/>
                </a:cubicBezTo>
                <a:cubicBezTo>
                  <a:pt x="554065" y="351899"/>
                  <a:pt x="569844" y="335868"/>
                  <a:pt x="583096" y="318198"/>
                </a:cubicBezTo>
                <a:cubicBezTo>
                  <a:pt x="587513" y="304946"/>
                  <a:pt x="589161" y="290420"/>
                  <a:pt x="596348" y="278442"/>
                </a:cubicBezTo>
                <a:cubicBezTo>
                  <a:pt x="602776" y="267728"/>
                  <a:pt x="615047" y="261693"/>
                  <a:pt x="622852" y="251937"/>
                </a:cubicBezTo>
                <a:cubicBezTo>
                  <a:pt x="632802" y="239500"/>
                  <a:pt x="641455" y="226010"/>
                  <a:pt x="649357" y="212181"/>
                </a:cubicBezTo>
                <a:cubicBezTo>
                  <a:pt x="659158" y="195029"/>
                  <a:pt x="668079" y="177330"/>
                  <a:pt x="675861" y="159172"/>
                </a:cubicBezTo>
                <a:cubicBezTo>
                  <a:pt x="681364" y="146332"/>
                  <a:pt x="681926" y="131393"/>
                  <a:pt x="689113" y="119415"/>
                </a:cubicBezTo>
                <a:cubicBezTo>
                  <a:pt x="695541" y="108701"/>
                  <a:pt x="707619" y="102509"/>
                  <a:pt x="715618" y="92911"/>
                </a:cubicBezTo>
                <a:cubicBezTo>
                  <a:pt x="729758" y="75943"/>
                  <a:pt x="742122" y="57572"/>
                  <a:pt x="755374" y="39902"/>
                </a:cubicBezTo>
                <a:cubicBezTo>
                  <a:pt x="759791" y="26650"/>
                  <a:pt x="754657" y="146"/>
                  <a:pt x="768626" y="146"/>
                </a:cubicBezTo>
                <a:cubicBezTo>
                  <a:pt x="813971" y="146"/>
                  <a:pt x="846305" y="38068"/>
                  <a:pt x="874644" y="66407"/>
                </a:cubicBezTo>
                <a:cubicBezTo>
                  <a:pt x="906060" y="223490"/>
                  <a:pt x="864767" y="60750"/>
                  <a:pt x="914400" y="172424"/>
                </a:cubicBezTo>
                <a:cubicBezTo>
                  <a:pt x="925747" y="197954"/>
                  <a:pt x="934129" y="224833"/>
                  <a:pt x="940905" y="251937"/>
                </a:cubicBezTo>
                <a:cubicBezTo>
                  <a:pt x="945151" y="268922"/>
                  <a:pt x="957903" y="325689"/>
                  <a:pt x="967409" y="344702"/>
                </a:cubicBezTo>
                <a:cubicBezTo>
                  <a:pt x="974532" y="358948"/>
                  <a:pt x="986011" y="370630"/>
                  <a:pt x="993913" y="384459"/>
                </a:cubicBezTo>
                <a:cubicBezTo>
                  <a:pt x="1003714" y="401611"/>
                  <a:pt x="1011583" y="419798"/>
                  <a:pt x="1020418" y="437468"/>
                </a:cubicBezTo>
                <a:cubicBezTo>
                  <a:pt x="1051713" y="562650"/>
                  <a:pt x="1030632" y="510904"/>
                  <a:pt x="1073426" y="596494"/>
                </a:cubicBezTo>
                <a:cubicBezTo>
                  <a:pt x="1103751" y="566169"/>
                  <a:pt x="1110389" y="565118"/>
                  <a:pt x="1126435" y="516981"/>
                </a:cubicBezTo>
                <a:cubicBezTo>
                  <a:pt x="1133558" y="495612"/>
                  <a:pt x="1130814" y="471423"/>
                  <a:pt x="1139687" y="450720"/>
                </a:cubicBezTo>
                <a:cubicBezTo>
                  <a:pt x="1144609" y="439236"/>
                  <a:pt x="1158387" y="433972"/>
                  <a:pt x="1166192" y="424215"/>
                </a:cubicBezTo>
                <a:cubicBezTo>
                  <a:pt x="1176141" y="411778"/>
                  <a:pt x="1183861" y="397711"/>
                  <a:pt x="1192696" y="384459"/>
                </a:cubicBezTo>
                <a:cubicBezTo>
                  <a:pt x="1222639" y="294629"/>
                  <a:pt x="1180349" y="401745"/>
                  <a:pt x="1258957" y="291694"/>
                </a:cubicBezTo>
                <a:cubicBezTo>
                  <a:pt x="1267076" y="280327"/>
                  <a:pt x="1265425" y="264148"/>
                  <a:pt x="1272209" y="251937"/>
                </a:cubicBezTo>
                <a:cubicBezTo>
                  <a:pt x="1287679" y="224091"/>
                  <a:pt x="1307548" y="198928"/>
                  <a:pt x="1325218" y="172424"/>
                </a:cubicBezTo>
                <a:cubicBezTo>
                  <a:pt x="1334053" y="159172"/>
                  <a:pt x="1338470" y="141503"/>
                  <a:pt x="1351722" y="132668"/>
                </a:cubicBezTo>
                <a:lnTo>
                  <a:pt x="1391479" y="106163"/>
                </a:lnTo>
                <a:cubicBezTo>
                  <a:pt x="1404731" y="110580"/>
                  <a:pt x="1423487" y="107792"/>
                  <a:pt x="1431235" y="119415"/>
                </a:cubicBezTo>
                <a:cubicBezTo>
                  <a:pt x="1443729" y="138157"/>
                  <a:pt x="1438015" y="164102"/>
                  <a:pt x="1444487" y="185676"/>
                </a:cubicBezTo>
                <a:cubicBezTo>
                  <a:pt x="1462170" y="244618"/>
                  <a:pt x="1467664" y="246945"/>
                  <a:pt x="1497496" y="291694"/>
                </a:cubicBezTo>
                <a:cubicBezTo>
                  <a:pt x="1530179" y="422427"/>
                  <a:pt x="1486619" y="286819"/>
                  <a:pt x="1537252" y="371207"/>
                </a:cubicBezTo>
                <a:cubicBezTo>
                  <a:pt x="1544439" y="383185"/>
                  <a:pt x="1544258" y="398469"/>
                  <a:pt x="1550505" y="410963"/>
                </a:cubicBezTo>
                <a:cubicBezTo>
                  <a:pt x="1562024" y="434001"/>
                  <a:pt x="1578742" y="454186"/>
                  <a:pt x="1590261" y="477224"/>
                </a:cubicBezTo>
                <a:cubicBezTo>
                  <a:pt x="1600900" y="498501"/>
                  <a:pt x="1607105" y="521747"/>
                  <a:pt x="1616766" y="543485"/>
                </a:cubicBezTo>
                <a:cubicBezTo>
                  <a:pt x="1632438" y="578747"/>
                  <a:pt x="1649099" y="599136"/>
                  <a:pt x="1656522" y="636250"/>
                </a:cubicBezTo>
                <a:cubicBezTo>
                  <a:pt x="1658255" y="644913"/>
                  <a:pt x="1656522" y="653920"/>
                  <a:pt x="1656522" y="6627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F0690AE-C3A4-4E96-A43C-E5D209B59D0C}"/>
              </a:ext>
            </a:extLst>
          </p:cNvPr>
          <p:cNvSpPr/>
          <p:nvPr/>
        </p:nvSpPr>
        <p:spPr>
          <a:xfrm>
            <a:off x="990600" y="922358"/>
            <a:ext cx="152400" cy="1555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5803558A-2AE4-4BCB-8771-F841449A7C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81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1401">
        <p15:prstTrans prst="peelOff"/>
      </p:transition>
    </mc:Choice>
    <mc:Fallback xmlns="">
      <p:transition spd="slow" advTm="4140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id="{4C8A9510-18B5-42B0-8C92-8AB907A39E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17444"/>
            <a:ext cx="807448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C2D26952-C263-4993-84E8-E60ACC504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369332"/>
          </a:xfrm>
        </p:spPr>
        <p:txBody>
          <a:bodyPr/>
          <a:lstStyle/>
          <a:p>
            <a:pPr algn="just"/>
            <a:r>
              <a:rPr lang="ro-RO" sz="2400" dirty="0">
                <a:solidFill>
                  <a:schemeClr val="accent5">
                    <a:lumMod val="50000"/>
                  </a:schemeClr>
                </a:solidFill>
              </a:rPr>
              <a:t>	</a:t>
            </a:r>
            <a:endParaRPr lang="en-US" sz="2400" dirty="0"/>
          </a:p>
        </p:txBody>
      </p:sp>
      <p:sp>
        <p:nvSpPr>
          <p:cNvPr id="3" name="Subtitlu 2">
            <a:extLst>
              <a:ext uri="{FF2B5EF4-FFF2-40B4-BE49-F238E27FC236}">
                <a16:creationId xmlns:a16="http://schemas.microsoft.com/office/drawing/2014/main" id="{A3A13384-F6A6-4561-9CAF-B58C3F6D6930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914400" y="685800"/>
            <a:ext cx="7239000" cy="4801314"/>
          </a:xfrm>
        </p:spPr>
        <p:txBody>
          <a:bodyPr/>
          <a:lstStyle/>
          <a:p>
            <a:r>
              <a:rPr lang="ro-RO" sz="2400" b="1" dirty="0">
                <a:solidFill>
                  <a:srgbClr val="002060"/>
                </a:solidFill>
              </a:rPr>
              <a:t>                                                                   laturile unghiului</a:t>
            </a:r>
          </a:p>
          <a:p>
            <a:r>
              <a:rPr lang="ro-RO" sz="2400" b="1" dirty="0">
                <a:solidFill>
                  <a:srgbClr val="002060"/>
                </a:solidFill>
              </a:rPr>
              <a:t>deschiderea unghiului	                                                 </a:t>
            </a:r>
          </a:p>
          <a:p>
            <a:r>
              <a:rPr lang="ro-RO" sz="2400" b="1" dirty="0">
                <a:solidFill>
                  <a:srgbClr val="002060"/>
                </a:solidFill>
              </a:rPr>
              <a:t>                                                                </a:t>
            </a:r>
          </a:p>
          <a:p>
            <a:endParaRPr lang="ro-RO" sz="2400" b="1" dirty="0">
              <a:solidFill>
                <a:srgbClr val="002060"/>
              </a:solidFill>
            </a:endParaRPr>
          </a:p>
          <a:p>
            <a:r>
              <a:rPr lang="ro-RO" sz="2400" b="1" dirty="0">
                <a:solidFill>
                  <a:srgbClr val="002060"/>
                </a:solidFill>
              </a:rPr>
              <a:t>                          </a:t>
            </a:r>
          </a:p>
          <a:p>
            <a:r>
              <a:rPr lang="ro-RO" sz="2400" b="1" dirty="0">
                <a:solidFill>
                  <a:srgbClr val="002060"/>
                </a:solidFill>
              </a:rPr>
              <a:t>                            vârful unghiului</a:t>
            </a:r>
          </a:p>
          <a:p>
            <a:endParaRPr lang="ro-RO" sz="2400" b="1" dirty="0">
              <a:solidFill>
                <a:srgbClr val="002060"/>
              </a:solidFill>
            </a:endParaRPr>
          </a:p>
          <a:p>
            <a:endParaRPr lang="ro-RO" sz="2400" b="1" dirty="0">
              <a:solidFill>
                <a:srgbClr val="002060"/>
              </a:solidFill>
            </a:endParaRPr>
          </a:p>
          <a:p>
            <a:endParaRPr lang="ro-RO" sz="2400" b="1" dirty="0">
              <a:solidFill>
                <a:srgbClr val="002060"/>
              </a:solidFill>
            </a:endParaRPr>
          </a:p>
          <a:p>
            <a:endParaRPr lang="ro-RO" sz="2400" b="1" dirty="0">
              <a:solidFill>
                <a:srgbClr val="002060"/>
              </a:solidFill>
            </a:endParaRPr>
          </a:p>
          <a:p>
            <a:endParaRPr lang="ro-RO" sz="2400" b="1" dirty="0">
              <a:solidFill>
                <a:srgbClr val="002060"/>
              </a:solidFill>
            </a:endParaRPr>
          </a:p>
          <a:p>
            <a:r>
              <a:rPr lang="ro-RO" sz="2400" b="1" dirty="0">
                <a:solidFill>
                  <a:srgbClr val="002060"/>
                </a:solidFill>
              </a:rPr>
              <a:t>	Figura geometrică formată din două </a:t>
            </a:r>
            <a:r>
              <a:rPr lang="ro-RO" sz="2400" b="1" dirty="0" err="1">
                <a:solidFill>
                  <a:srgbClr val="002060"/>
                </a:solidFill>
              </a:rPr>
              <a:t>semidrepte</a:t>
            </a:r>
            <a:r>
              <a:rPr lang="ro-RO" sz="2400" b="1" dirty="0">
                <a:solidFill>
                  <a:srgbClr val="002060"/>
                </a:solidFill>
              </a:rPr>
              <a:t> cu aceeași origine se numește </a:t>
            </a:r>
            <a:r>
              <a:rPr lang="ro-RO" sz="2400" b="1" dirty="0">
                <a:solidFill>
                  <a:srgbClr val="FF0000"/>
                </a:solidFill>
              </a:rPr>
              <a:t>unghi.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1CC2071B-7C21-4EF5-B772-5F89CCBA9504}"/>
              </a:ext>
            </a:extLst>
          </p:cNvPr>
          <p:cNvCxnSpPr>
            <a:cxnSpLocks/>
          </p:cNvCxnSpPr>
          <p:nvPr/>
        </p:nvCxnSpPr>
        <p:spPr>
          <a:xfrm>
            <a:off x="3657600" y="685800"/>
            <a:ext cx="2590800" cy="106680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Conector drept 10">
            <a:extLst>
              <a:ext uri="{FF2B5EF4-FFF2-40B4-BE49-F238E27FC236}">
                <a16:creationId xmlns:a16="http://schemas.microsoft.com/office/drawing/2014/main" id="{6FF166F2-D0CD-453B-9AA3-EB71427FF29F}"/>
              </a:ext>
            </a:extLst>
          </p:cNvPr>
          <p:cNvCxnSpPr/>
          <p:nvPr/>
        </p:nvCxnSpPr>
        <p:spPr>
          <a:xfrm flipH="1">
            <a:off x="3657600" y="1752600"/>
            <a:ext cx="25908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Arc 12">
            <a:extLst>
              <a:ext uri="{FF2B5EF4-FFF2-40B4-BE49-F238E27FC236}">
                <a16:creationId xmlns:a16="http://schemas.microsoft.com/office/drawing/2014/main" id="{6677528E-DC52-4633-BE59-BC7D091B9781}"/>
              </a:ext>
            </a:extLst>
          </p:cNvPr>
          <p:cNvSpPr/>
          <p:nvPr/>
        </p:nvSpPr>
        <p:spPr>
          <a:xfrm rot="14208659">
            <a:off x="5394774" y="1321832"/>
            <a:ext cx="381000" cy="533400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ector drept cu săgeată 14">
            <a:extLst>
              <a:ext uri="{FF2B5EF4-FFF2-40B4-BE49-F238E27FC236}">
                <a16:creationId xmlns:a16="http://schemas.microsoft.com/office/drawing/2014/main" id="{A083DA23-B329-40BF-952C-3371F8914014}"/>
              </a:ext>
            </a:extLst>
          </p:cNvPr>
          <p:cNvCxnSpPr/>
          <p:nvPr/>
        </p:nvCxnSpPr>
        <p:spPr>
          <a:xfrm flipV="1">
            <a:off x="4800600" y="1752600"/>
            <a:ext cx="14478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rept cu săgeată 16">
            <a:extLst>
              <a:ext uri="{FF2B5EF4-FFF2-40B4-BE49-F238E27FC236}">
                <a16:creationId xmlns:a16="http://schemas.microsoft.com/office/drawing/2014/main" id="{AD38C9D3-433B-401E-B699-7D359FEA903C}"/>
              </a:ext>
            </a:extLst>
          </p:cNvPr>
          <p:cNvCxnSpPr>
            <a:cxnSpLocks/>
          </p:cNvCxnSpPr>
          <p:nvPr/>
        </p:nvCxnSpPr>
        <p:spPr>
          <a:xfrm flipH="1">
            <a:off x="4914900" y="979547"/>
            <a:ext cx="609600" cy="228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rept cu săgeată 18">
            <a:extLst>
              <a:ext uri="{FF2B5EF4-FFF2-40B4-BE49-F238E27FC236}">
                <a16:creationId xmlns:a16="http://schemas.microsoft.com/office/drawing/2014/main" id="{56ED16A9-6E72-49B7-9BF0-6B22E8028CAD}"/>
              </a:ext>
            </a:extLst>
          </p:cNvPr>
          <p:cNvCxnSpPr>
            <a:cxnSpLocks/>
          </p:cNvCxnSpPr>
          <p:nvPr/>
        </p:nvCxnSpPr>
        <p:spPr>
          <a:xfrm flipH="1">
            <a:off x="4428806" y="979548"/>
            <a:ext cx="1143000" cy="762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drept cu săgeată 24">
            <a:extLst>
              <a:ext uri="{FF2B5EF4-FFF2-40B4-BE49-F238E27FC236}">
                <a16:creationId xmlns:a16="http://schemas.microsoft.com/office/drawing/2014/main" id="{43540BA2-C036-4FFC-9E20-1ECC33984659}"/>
              </a:ext>
            </a:extLst>
          </p:cNvPr>
          <p:cNvCxnSpPr>
            <a:cxnSpLocks/>
          </p:cNvCxnSpPr>
          <p:nvPr/>
        </p:nvCxnSpPr>
        <p:spPr>
          <a:xfrm>
            <a:off x="3657600" y="1360548"/>
            <a:ext cx="1634234" cy="2279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F878D1AB-D33C-4424-B638-ABDDC7151B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2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1665">
        <p15:prstTrans prst="peelOff"/>
      </p:transition>
    </mc:Choice>
    <mc:Fallback xmlns="">
      <p:transition spd="slow" advTm="116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AD79D505-BD9B-4CBC-B014-56A211CEA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695739" y="533400"/>
            <a:ext cx="8001000" cy="58868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C2D26952-C263-4993-84E8-E60ACC5046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754326"/>
          </a:xfrm>
        </p:spPr>
        <p:txBody>
          <a:bodyPr/>
          <a:lstStyle/>
          <a:p>
            <a:r>
              <a:rPr lang="ro-RO" sz="2400" b="1" dirty="0">
                <a:solidFill>
                  <a:srgbClr val="002060"/>
                </a:solidFill>
                <a:latin typeface="Blackadder ITC" panose="04020505051007020D02" pitchFamily="82" charset="0"/>
              </a:rPr>
              <a:t>                                                        A                        M</a:t>
            </a:r>
            <a:br>
              <a:rPr lang="ro-RO" sz="2400" b="1" dirty="0">
                <a:solidFill>
                  <a:srgbClr val="002060"/>
                </a:solidFill>
                <a:latin typeface="Blackadder ITC" panose="04020505051007020D02" pitchFamily="82" charset="0"/>
              </a:rPr>
            </a:br>
            <a:r>
              <a:rPr lang="ro-RO" sz="2400" b="1" dirty="0">
                <a:solidFill>
                  <a:srgbClr val="002060"/>
                </a:solidFill>
                <a:latin typeface="Blackadder ITC" panose="04020505051007020D02" pitchFamily="82" charset="0"/>
              </a:rPr>
              <a:t>                                     B</a:t>
            </a:r>
            <a:br>
              <a:rPr lang="ro-RO" b="1" dirty="0">
                <a:solidFill>
                  <a:srgbClr val="002060"/>
                </a:solidFill>
              </a:rPr>
            </a:br>
            <a:br>
              <a:rPr lang="ro-RO" b="1" dirty="0">
                <a:solidFill>
                  <a:srgbClr val="002060"/>
                </a:solidFill>
              </a:rPr>
            </a:br>
            <a:r>
              <a:rPr lang="ro-RO" sz="2400" b="1" dirty="0">
                <a:solidFill>
                  <a:srgbClr val="002060"/>
                </a:solidFill>
                <a:latin typeface="Blackadder ITC" panose="04020505051007020D02" pitchFamily="82" charset="0"/>
              </a:rPr>
              <a:t>           O                              C         O                      B              O                          P</a:t>
            </a:r>
            <a:br>
              <a:rPr lang="ro-RO" b="1" dirty="0">
                <a:solidFill>
                  <a:srgbClr val="002060"/>
                </a:solidFill>
              </a:rPr>
            </a:br>
            <a:r>
              <a:rPr lang="ro-RO" b="1" dirty="0">
                <a:solidFill>
                  <a:srgbClr val="002060"/>
                </a:solidFill>
              </a:rPr>
              <a:t>             </a:t>
            </a:r>
            <a:r>
              <a:rPr lang="ro-RO" sz="2400" b="1" dirty="0">
                <a:solidFill>
                  <a:srgbClr val="002060"/>
                </a:solidFill>
              </a:rPr>
              <a:t>unghi ascuțit          unghi drept            unghi obtuz</a:t>
            </a:r>
            <a:endParaRPr lang="en-US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A3A13384-F6A6-4561-9CAF-B58C3F6D6930}"/>
                  </a:ext>
                </a:extLst>
              </p:cNvPr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914399" y="2587170"/>
                <a:ext cx="7782339" cy="3693319"/>
              </a:xfrm>
            </p:spPr>
            <p:txBody>
              <a:bodyPr/>
              <a:lstStyle/>
              <a:p>
                <a:r>
                  <a:rPr lang="ro-RO" sz="2400" dirty="0">
                    <a:solidFill>
                      <a:srgbClr val="002060"/>
                    </a:solidFill>
                  </a:rPr>
                  <a:t>Unghiuri           </a:t>
                </a:r>
                <a:r>
                  <a:rPr lang="ro-RO" sz="2400" dirty="0">
                    <a:solidFill>
                      <a:srgbClr val="FF0000"/>
                    </a:solidFill>
                  </a:rPr>
                  <a:t>drepte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                    cu deschiderea mai mică decât a unghiului drept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                   cu deschiderea mai mare decât a unghiului drept</a:t>
                </a:r>
              </a:p>
              <a:p>
                <a:endParaRPr lang="ro-RO" sz="2400" dirty="0">
                  <a:solidFill>
                    <a:srgbClr val="002060"/>
                  </a:solidFill>
                </a:endParaRPr>
              </a:p>
              <a:p>
                <a:r>
                  <a:rPr lang="ro-RO" sz="2400" dirty="0">
                    <a:solidFill>
                      <a:srgbClr val="FF0000"/>
                    </a:solidFill>
                  </a:rPr>
                  <a:t>	</a:t>
                </a:r>
                <a:r>
                  <a:rPr lang="ro-RO" sz="2400" b="1" dirty="0">
                    <a:solidFill>
                      <a:srgbClr val="FF0000"/>
                    </a:solidFill>
                  </a:rPr>
                  <a:t>Unghiurile ascuțite </a:t>
                </a:r>
                <a:r>
                  <a:rPr lang="ro-RO" sz="2400" dirty="0">
                    <a:solidFill>
                      <a:srgbClr val="002060"/>
                    </a:solidFill>
                  </a:rPr>
                  <a:t>au deschiderea mai mică decât a unghiului drept.</a:t>
                </a:r>
              </a:p>
              <a:p>
                <a:r>
                  <a:rPr lang="ro-RO" sz="2400" b="1" dirty="0">
                    <a:solidFill>
                      <a:srgbClr val="FF0000"/>
                    </a:solidFill>
                  </a:rPr>
                  <a:t>	Unghiurile obtuze </a:t>
                </a:r>
                <a:r>
                  <a:rPr lang="ro-RO" sz="2400" dirty="0">
                    <a:solidFill>
                      <a:srgbClr val="002060"/>
                    </a:solidFill>
                  </a:rPr>
                  <a:t>au deschiderea mai mare decât a unghiului drept.</a:t>
                </a:r>
                <a:endParaRPr lang="ro-RO" sz="2400" dirty="0">
                  <a:solidFill>
                    <a:srgbClr val="002060"/>
                  </a:solidFill>
                  <a:latin typeface="Cambria Math" panose="02040503050406030204" pitchFamily="18" charset="0"/>
                </a:endParaRPr>
              </a:p>
              <a:p>
                <a:pPr algn="just"/>
                <a14:m>
                  <m:oMath xmlns:m="http://schemas.openxmlformats.org/officeDocument/2006/math">
                    <m:r>
                      <a:rPr lang="ro-RO" sz="240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  <m:r>
                      <a:rPr lang="ro-RO" sz="2400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𝐵𝑂𝐶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o-RO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 AOB, </a:t>
                </a:r>
                <a14:m>
                  <m:oMath xmlns:m="http://schemas.openxmlformats.org/officeDocument/2006/math">
                    <m:r>
                      <a:rPr lang="ro-RO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MOP</a:t>
                </a:r>
              </a:p>
              <a:p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A3A13384-F6A6-4561-9CAF-B58C3F6D69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914399" y="2587170"/>
                <a:ext cx="7782339" cy="3693319"/>
              </a:xfrm>
              <a:blipFill>
                <a:blip r:embed="rId5"/>
                <a:stretch>
                  <a:fillRect l="-2349" t="-2475" r="-2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Conector drept 6">
            <a:extLst>
              <a:ext uri="{FF2B5EF4-FFF2-40B4-BE49-F238E27FC236}">
                <a16:creationId xmlns:a16="http://schemas.microsoft.com/office/drawing/2014/main" id="{E804DB5B-57DC-4FF0-A267-F9AC2B28C5A2}"/>
              </a:ext>
            </a:extLst>
          </p:cNvPr>
          <p:cNvCxnSpPr>
            <a:cxnSpLocks/>
          </p:cNvCxnSpPr>
          <p:nvPr/>
        </p:nvCxnSpPr>
        <p:spPr>
          <a:xfrm flipH="1">
            <a:off x="1600200" y="1613911"/>
            <a:ext cx="1181100" cy="44348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34DBB9F6-B2F5-49D8-A898-8A0605E9FEA8}"/>
              </a:ext>
            </a:extLst>
          </p:cNvPr>
          <p:cNvCxnSpPr>
            <a:cxnSpLocks/>
          </p:cNvCxnSpPr>
          <p:nvPr/>
        </p:nvCxnSpPr>
        <p:spPr>
          <a:xfrm>
            <a:off x="1600200" y="2057400"/>
            <a:ext cx="14478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drept 13">
            <a:extLst>
              <a:ext uri="{FF2B5EF4-FFF2-40B4-BE49-F238E27FC236}">
                <a16:creationId xmlns:a16="http://schemas.microsoft.com/office/drawing/2014/main" id="{4008C646-1CD1-4339-954A-29749844F44D}"/>
              </a:ext>
            </a:extLst>
          </p:cNvPr>
          <p:cNvCxnSpPr>
            <a:cxnSpLocks/>
          </p:cNvCxnSpPr>
          <p:nvPr/>
        </p:nvCxnSpPr>
        <p:spPr>
          <a:xfrm>
            <a:off x="3810000" y="990600"/>
            <a:ext cx="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Conector drept 15">
            <a:extLst>
              <a:ext uri="{FF2B5EF4-FFF2-40B4-BE49-F238E27FC236}">
                <a16:creationId xmlns:a16="http://schemas.microsoft.com/office/drawing/2014/main" id="{9452B312-7242-403A-B8CF-5E28CAB37E5C}"/>
              </a:ext>
            </a:extLst>
          </p:cNvPr>
          <p:cNvCxnSpPr/>
          <p:nvPr/>
        </p:nvCxnSpPr>
        <p:spPr>
          <a:xfrm>
            <a:off x="3810000" y="2057400"/>
            <a:ext cx="1143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Conector drept 18">
            <a:extLst>
              <a:ext uri="{FF2B5EF4-FFF2-40B4-BE49-F238E27FC236}">
                <a16:creationId xmlns:a16="http://schemas.microsoft.com/office/drawing/2014/main" id="{777D4ADA-9956-44A7-B464-1EE138006D86}"/>
              </a:ext>
            </a:extLst>
          </p:cNvPr>
          <p:cNvCxnSpPr/>
          <p:nvPr/>
        </p:nvCxnSpPr>
        <p:spPr>
          <a:xfrm>
            <a:off x="6019800" y="2057400"/>
            <a:ext cx="15240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onector drept 20">
            <a:extLst>
              <a:ext uri="{FF2B5EF4-FFF2-40B4-BE49-F238E27FC236}">
                <a16:creationId xmlns:a16="http://schemas.microsoft.com/office/drawing/2014/main" id="{34C9F50E-475B-40DB-9E16-9813903E11BD}"/>
              </a:ext>
            </a:extLst>
          </p:cNvPr>
          <p:cNvCxnSpPr>
            <a:cxnSpLocks/>
          </p:cNvCxnSpPr>
          <p:nvPr/>
        </p:nvCxnSpPr>
        <p:spPr>
          <a:xfrm>
            <a:off x="5334000" y="990600"/>
            <a:ext cx="685800" cy="106680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FF653F9B-1559-4398-B5EE-D9E78386D876}"/>
              </a:ext>
            </a:extLst>
          </p:cNvPr>
          <p:cNvSpPr/>
          <p:nvPr/>
        </p:nvSpPr>
        <p:spPr>
          <a:xfrm>
            <a:off x="5791614" y="1679712"/>
            <a:ext cx="476250" cy="994199"/>
          </a:xfrm>
          <a:prstGeom prst="arc">
            <a:avLst>
              <a:gd name="adj1" fmla="val 14798774"/>
              <a:gd name="adj2" fmla="val 19542291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3C262B5D-EEF2-4F31-B839-EA26A7530D8F}"/>
              </a:ext>
            </a:extLst>
          </p:cNvPr>
          <p:cNvSpPr/>
          <p:nvPr/>
        </p:nvSpPr>
        <p:spPr>
          <a:xfrm>
            <a:off x="3571461" y="1828800"/>
            <a:ext cx="486603" cy="457199"/>
          </a:xfrm>
          <a:prstGeom prst="arc">
            <a:avLst>
              <a:gd name="adj1" fmla="val 16399057"/>
              <a:gd name="adj2" fmla="val 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B4E7F03B-055F-4D46-8005-7AB6412E63BE}"/>
              </a:ext>
            </a:extLst>
          </p:cNvPr>
          <p:cNvSpPr/>
          <p:nvPr/>
        </p:nvSpPr>
        <p:spPr>
          <a:xfrm>
            <a:off x="1971262" y="1915082"/>
            <a:ext cx="76200" cy="294718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ector drept cu săgeată 26">
            <a:extLst>
              <a:ext uri="{FF2B5EF4-FFF2-40B4-BE49-F238E27FC236}">
                <a16:creationId xmlns:a16="http://schemas.microsoft.com/office/drawing/2014/main" id="{D3D25756-74F0-491D-8E2D-895A8F443211}"/>
              </a:ext>
            </a:extLst>
          </p:cNvPr>
          <p:cNvCxnSpPr/>
          <p:nvPr/>
        </p:nvCxnSpPr>
        <p:spPr>
          <a:xfrm flipV="1">
            <a:off x="2037523" y="2833027"/>
            <a:ext cx="533400" cy="648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rept cu săgeată 28">
            <a:extLst>
              <a:ext uri="{FF2B5EF4-FFF2-40B4-BE49-F238E27FC236}">
                <a16:creationId xmlns:a16="http://schemas.microsoft.com/office/drawing/2014/main" id="{BD7AC83C-C65E-4887-B518-A1A2B1066291}"/>
              </a:ext>
            </a:extLst>
          </p:cNvPr>
          <p:cNvCxnSpPr/>
          <p:nvPr/>
        </p:nvCxnSpPr>
        <p:spPr>
          <a:xfrm>
            <a:off x="2047461" y="2842618"/>
            <a:ext cx="533400" cy="31851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rept cu săgeată 30">
            <a:extLst>
              <a:ext uri="{FF2B5EF4-FFF2-40B4-BE49-F238E27FC236}">
                <a16:creationId xmlns:a16="http://schemas.microsoft.com/office/drawing/2014/main" id="{7BB604BE-C8D0-4D30-B677-B2D8365DDDD1}"/>
              </a:ext>
            </a:extLst>
          </p:cNvPr>
          <p:cNvCxnSpPr>
            <a:cxnSpLocks/>
          </p:cNvCxnSpPr>
          <p:nvPr/>
        </p:nvCxnSpPr>
        <p:spPr>
          <a:xfrm>
            <a:off x="2047462" y="2810335"/>
            <a:ext cx="665922" cy="66105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4B548A07-D883-4A00-B313-B01CDC9F2FE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42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8127">
        <p15:prstTrans prst="peelOff"/>
      </p:transition>
    </mc:Choice>
    <mc:Fallback xmlns="">
      <p:transition spd="slow" advTm="281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24A909D-34B3-4675-B2D5-1237A246F8A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533400" y="609600"/>
            <a:ext cx="8305799" cy="57344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A800B85E-519E-48D1-9367-1DA2158C2B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3600986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o-RO" sz="2400" dirty="0">
                <a:solidFill>
                  <a:srgbClr val="002060"/>
                </a:solidFill>
              </a:rPr>
              <a:t>	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O linie frântă închisă este un </a:t>
            </a:r>
            <a:r>
              <a:rPr lang="ro-RO" sz="2400" b="1" dirty="0">
                <a:solidFill>
                  <a:srgbClr val="C00000"/>
                </a:solidFill>
              </a:rPr>
              <a:t>poligon</a:t>
            </a:r>
            <a:r>
              <a:rPr lang="ro-RO" sz="2400" dirty="0">
                <a:solidFill>
                  <a:srgbClr val="002060"/>
                </a:solidFill>
              </a:rPr>
              <a:t>. 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Segmentele de dreaptă din care este formată linia frântă sunt laturile poligonului.</a:t>
            </a:r>
            <a:br>
              <a:rPr lang="ro-RO" sz="2400" dirty="0">
                <a:solidFill>
                  <a:srgbClr val="002060"/>
                </a:solidFill>
              </a:rPr>
            </a:br>
            <a:r>
              <a:rPr lang="ro-RO" sz="2400" dirty="0">
                <a:solidFill>
                  <a:srgbClr val="002060"/>
                </a:solidFill>
              </a:rPr>
              <a:t>	</a:t>
            </a:r>
            <a:r>
              <a:rPr lang="ro-RO" sz="2400" b="1" dirty="0">
                <a:solidFill>
                  <a:srgbClr val="002060"/>
                </a:solidFill>
              </a:rPr>
              <a:t>Dreptunghiul, triunghiul și pătratul sunt poligoane.</a:t>
            </a:r>
            <a:br>
              <a:rPr lang="ro-RO" dirty="0">
                <a:solidFill>
                  <a:srgbClr val="002060"/>
                </a:solidFill>
              </a:rPr>
            </a:br>
            <a:br>
              <a:rPr lang="ro-RO" dirty="0">
                <a:solidFill>
                  <a:srgbClr val="002060"/>
                </a:solidFill>
              </a:rPr>
            </a:br>
            <a:endParaRPr lang="en-US" dirty="0"/>
          </a:p>
        </p:txBody>
      </p:sp>
      <p:sp>
        <p:nvSpPr>
          <p:cNvPr id="7" name="Triunghi isoscel 6">
            <a:extLst>
              <a:ext uri="{FF2B5EF4-FFF2-40B4-BE49-F238E27FC236}">
                <a16:creationId xmlns:a16="http://schemas.microsoft.com/office/drawing/2014/main" id="{BD625100-B7F1-4B67-99C0-2444D2E524F0}"/>
              </a:ext>
            </a:extLst>
          </p:cNvPr>
          <p:cNvSpPr/>
          <p:nvPr/>
        </p:nvSpPr>
        <p:spPr>
          <a:xfrm>
            <a:off x="5145158" y="3864208"/>
            <a:ext cx="1060704" cy="91440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reptunghi 7">
            <a:extLst>
              <a:ext uri="{FF2B5EF4-FFF2-40B4-BE49-F238E27FC236}">
                <a16:creationId xmlns:a16="http://schemas.microsoft.com/office/drawing/2014/main" id="{9ED6B608-A97C-40EA-A263-2746909E9A5E}"/>
              </a:ext>
            </a:extLst>
          </p:cNvPr>
          <p:cNvSpPr/>
          <p:nvPr/>
        </p:nvSpPr>
        <p:spPr>
          <a:xfrm>
            <a:off x="7010400" y="4876800"/>
            <a:ext cx="914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reptunghi 8">
            <a:extLst>
              <a:ext uri="{FF2B5EF4-FFF2-40B4-BE49-F238E27FC236}">
                <a16:creationId xmlns:a16="http://schemas.microsoft.com/office/drawing/2014/main" id="{C101A26C-FB8F-4F4C-A5E0-7947D64F0058}"/>
              </a:ext>
            </a:extLst>
          </p:cNvPr>
          <p:cNvSpPr/>
          <p:nvPr/>
        </p:nvSpPr>
        <p:spPr>
          <a:xfrm>
            <a:off x="1543879" y="3779519"/>
            <a:ext cx="2743200" cy="109902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9228B15D-238D-4EE5-93B9-312C9F655F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0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16244">
        <p15:prstTrans prst="peelOff"/>
      </p:transition>
    </mc:Choice>
    <mc:Fallback xmlns="">
      <p:transition spd="slow" advTm="1624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id="{6732C9A2-EF4A-4691-828D-2FD726CDBE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295"/>
          <a:stretch/>
        </p:blipFill>
        <p:spPr>
          <a:xfrm>
            <a:off x="419099" y="626411"/>
            <a:ext cx="8305799" cy="5582048"/>
          </a:xfrm>
          <a:prstGeom prst="rect">
            <a:avLst/>
          </a:prstGeom>
        </p:spPr>
      </p:pic>
      <p:sp>
        <p:nvSpPr>
          <p:cNvPr id="2" name="Titlu 1">
            <a:extLst>
              <a:ext uri="{FF2B5EF4-FFF2-40B4-BE49-F238E27FC236}">
                <a16:creationId xmlns:a16="http://schemas.microsoft.com/office/drawing/2014/main" id="{2C691431-5984-4742-924C-DF8AF4CB1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1107996"/>
          </a:xfrm>
        </p:spPr>
        <p:txBody>
          <a:bodyPr/>
          <a:lstStyle/>
          <a:p>
            <a:r>
              <a:rPr lang="ro-RO" sz="2400" dirty="0">
                <a:solidFill>
                  <a:srgbClr val="002060"/>
                </a:solidFill>
              </a:rPr>
              <a:t>	</a:t>
            </a:r>
            <a:br>
              <a:rPr lang="ro-RO" sz="2400" dirty="0"/>
            </a:br>
            <a:br>
              <a:rPr lang="ro-RO" sz="2400" dirty="0"/>
            </a:b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2DD0D659-B920-45EF-A51D-64F519257ACC}"/>
                  </a:ext>
                </a:extLst>
              </p:cNvPr>
              <p:cNvSpPr>
                <a:spLocks noGrp="1"/>
              </p:cNvSpPr>
              <p:nvPr>
                <p:ph type="subTitle" idx="4"/>
              </p:nvPr>
            </p:nvSpPr>
            <p:spPr>
              <a:xfrm>
                <a:off x="1295400" y="1037813"/>
                <a:ext cx="6858000" cy="5170646"/>
              </a:xfrm>
            </p:spPr>
            <p:txBody>
              <a:bodyPr/>
              <a:lstStyle/>
              <a:p>
                <a:r>
                  <a:rPr lang="ro-RO" sz="2400" b="1" dirty="0">
                    <a:solidFill>
                      <a:srgbClr val="FF0000"/>
                    </a:solidFill>
                  </a:rPr>
                  <a:t>	Triunghiul</a:t>
                </a:r>
                <a:r>
                  <a:rPr lang="ro-RO" sz="2400" dirty="0">
                    <a:solidFill>
                      <a:srgbClr val="002060"/>
                    </a:solidFill>
                  </a:rPr>
                  <a:t> este un poligon cu trei laturi. </a:t>
                </a:r>
              </a:p>
              <a:p>
                <a:endParaRPr lang="ro-RO" sz="2400" dirty="0">
                  <a:solidFill>
                    <a:srgbClr val="002060"/>
                  </a:solidFill>
                </a:endParaRPr>
              </a:p>
              <a:p>
                <a:endParaRPr lang="ro-RO" sz="2400" dirty="0">
                  <a:solidFill>
                    <a:srgbClr val="002060"/>
                  </a:solidFill>
                </a:endParaRPr>
              </a:p>
              <a:p>
                <a:endParaRPr lang="ro-RO" sz="2400" dirty="0">
                  <a:solidFill>
                    <a:srgbClr val="002060"/>
                  </a:solidFill>
                </a:endParaRPr>
              </a:p>
              <a:p>
                <a:endParaRPr lang="ro-RO" sz="2400" dirty="0">
                  <a:solidFill>
                    <a:srgbClr val="002060"/>
                  </a:solidFill>
                </a:endParaRP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triunghiul ABC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laturi: AB, BC, CA</a:t>
                </a:r>
                <a:br>
                  <a:rPr lang="ro-RO" sz="2400" dirty="0">
                    <a:solidFill>
                      <a:srgbClr val="002060"/>
                    </a:solidFill>
                  </a:rPr>
                </a:br>
                <a:r>
                  <a:rPr lang="ro-RO" sz="2400" dirty="0">
                    <a:solidFill>
                      <a:srgbClr val="002060"/>
                    </a:solidFill>
                  </a:rPr>
                  <a:t>unghiuri: </a:t>
                </a:r>
                <a14:m>
                  <m:oMath xmlns:m="http://schemas.openxmlformats.org/officeDocument/2006/math">
                    <m:r>
                      <a:rPr lang="ro-RO" sz="2400" b="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BAC,   </a:t>
                </a:r>
                <a14:m>
                  <m:oMath xmlns:m="http://schemas.openxmlformats.org/officeDocument/2006/math">
                    <m:r>
                      <a:rPr lang="ro-RO" sz="2400" b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  <m:r>
                      <m:rPr>
                        <m:sty m:val="p"/>
                      </m:rPr>
                      <a:rPr lang="ro-RO" sz="2400" b="0" i="0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ACB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ro-RO" sz="2400" dirty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∡</m:t>
                    </m:r>
                  </m:oMath>
                </a14:m>
                <a:r>
                  <a:rPr lang="ro-RO" sz="2400" dirty="0">
                    <a:solidFill>
                      <a:srgbClr val="002060"/>
                    </a:solidFill>
                  </a:rPr>
                  <a:t>CBA               </a:t>
                </a:r>
                <a:endParaRPr lang="ro-RO" sz="2400" b="1" dirty="0">
                  <a:solidFill>
                    <a:schemeClr val="accent3"/>
                  </a:solidFill>
                </a:endParaRPr>
              </a:p>
              <a:p>
                <a:r>
                  <a:rPr lang="ro-RO" sz="2400" b="1" dirty="0">
                    <a:solidFill>
                      <a:schemeClr val="accent3"/>
                    </a:solidFill>
                  </a:rPr>
                  <a:t>                                unghiuri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                A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                                                      </a:t>
                </a:r>
              </a:p>
              <a:p>
                <a:r>
                  <a:rPr lang="ro-RO" sz="2400" b="1" dirty="0">
                    <a:solidFill>
                      <a:srgbClr val="002060"/>
                    </a:solidFill>
                  </a:rPr>
                  <a:t>                                                             laturi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B</a:t>
                </a:r>
              </a:p>
              <a:p>
                <a:r>
                  <a:rPr lang="ro-RO" sz="2400" dirty="0">
                    <a:solidFill>
                      <a:srgbClr val="002060"/>
                    </a:solidFill>
                  </a:rPr>
                  <a:t>                                                C</a:t>
                </a:r>
                <a:endParaRPr lang="en-US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Subtitlu 2">
                <a:extLst>
                  <a:ext uri="{FF2B5EF4-FFF2-40B4-BE49-F238E27FC236}">
                    <a16:creationId xmlns:a16="http://schemas.microsoft.com/office/drawing/2014/main" id="{2DD0D659-B920-45EF-A51D-64F519257A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4"/>
              </p:nvPr>
            </p:nvSpPr>
            <p:spPr>
              <a:xfrm>
                <a:off x="1295400" y="1037813"/>
                <a:ext cx="6858000" cy="5170646"/>
              </a:xfrm>
              <a:blipFill>
                <a:blip r:embed="rId5"/>
                <a:stretch>
                  <a:fillRect l="-2756" t="-1769" b="-2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rept 8">
            <a:extLst>
              <a:ext uri="{FF2B5EF4-FFF2-40B4-BE49-F238E27FC236}">
                <a16:creationId xmlns:a16="http://schemas.microsoft.com/office/drawing/2014/main" id="{D782041E-CAC0-4592-B980-60F60C85D555}"/>
              </a:ext>
            </a:extLst>
          </p:cNvPr>
          <p:cNvCxnSpPr>
            <a:cxnSpLocks/>
          </p:cNvCxnSpPr>
          <p:nvPr/>
        </p:nvCxnSpPr>
        <p:spPr>
          <a:xfrm>
            <a:off x="1981200" y="5563787"/>
            <a:ext cx="2590799" cy="32948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Conector drept 11">
            <a:extLst>
              <a:ext uri="{FF2B5EF4-FFF2-40B4-BE49-F238E27FC236}">
                <a16:creationId xmlns:a16="http://schemas.microsoft.com/office/drawing/2014/main" id="{68547294-032F-480E-81D2-842D02EB51C3}"/>
              </a:ext>
            </a:extLst>
          </p:cNvPr>
          <p:cNvCxnSpPr>
            <a:cxnSpLocks/>
          </p:cNvCxnSpPr>
          <p:nvPr/>
        </p:nvCxnSpPr>
        <p:spPr>
          <a:xfrm>
            <a:off x="2971800" y="4948475"/>
            <a:ext cx="1600199" cy="94479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rept 14">
            <a:extLst>
              <a:ext uri="{FF2B5EF4-FFF2-40B4-BE49-F238E27FC236}">
                <a16:creationId xmlns:a16="http://schemas.microsoft.com/office/drawing/2014/main" id="{CFFD9B95-5EA1-4AE8-BFB8-CE7DF1E86499}"/>
              </a:ext>
            </a:extLst>
          </p:cNvPr>
          <p:cNvCxnSpPr>
            <a:cxnSpLocks/>
          </p:cNvCxnSpPr>
          <p:nvPr/>
        </p:nvCxnSpPr>
        <p:spPr>
          <a:xfrm flipV="1">
            <a:off x="2003562" y="4948475"/>
            <a:ext cx="968238" cy="6278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Arc 22">
            <a:extLst>
              <a:ext uri="{FF2B5EF4-FFF2-40B4-BE49-F238E27FC236}">
                <a16:creationId xmlns:a16="http://schemas.microsoft.com/office/drawing/2014/main" id="{E1D18BCB-4928-4E49-9BDA-62B92113CE28}"/>
              </a:ext>
            </a:extLst>
          </p:cNvPr>
          <p:cNvSpPr/>
          <p:nvPr/>
        </p:nvSpPr>
        <p:spPr>
          <a:xfrm>
            <a:off x="2204830" y="5400586"/>
            <a:ext cx="220318" cy="464462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55BBF64-D343-4DDB-AA5C-E950C2C8ECC8}"/>
              </a:ext>
            </a:extLst>
          </p:cNvPr>
          <p:cNvSpPr/>
          <p:nvPr/>
        </p:nvSpPr>
        <p:spPr>
          <a:xfrm rot="12712565">
            <a:off x="4133069" y="5395368"/>
            <a:ext cx="115859" cy="474897"/>
          </a:xfrm>
          <a:prstGeom prst="arc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>
            <a:extLst>
              <a:ext uri="{FF2B5EF4-FFF2-40B4-BE49-F238E27FC236}">
                <a16:creationId xmlns:a16="http://schemas.microsoft.com/office/drawing/2014/main" id="{026EFEC5-A5E5-4271-BEC9-FF606EE4EC06}"/>
              </a:ext>
            </a:extLst>
          </p:cNvPr>
          <p:cNvSpPr/>
          <p:nvPr/>
        </p:nvSpPr>
        <p:spPr>
          <a:xfrm rot="9828522">
            <a:off x="2808669" y="4775182"/>
            <a:ext cx="763039" cy="338439"/>
          </a:xfrm>
          <a:prstGeom prst="arc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ector drept cu săgeată 26">
            <a:extLst>
              <a:ext uri="{FF2B5EF4-FFF2-40B4-BE49-F238E27FC236}">
                <a16:creationId xmlns:a16="http://schemas.microsoft.com/office/drawing/2014/main" id="{740A09BC-EE8B-48B7-8FB8-43491606847C}"/>
              </a:ext>
            </a:extLst>
          </p:cNvPr>
          <p:cNvCxnSpPr>
            <a:cxnSpLocks/>
          </p:cNvCxnSpPr>
          <p:nvPr/>
        </p:nvCxnSpPr>
        <p:spPr>
          <a:xfrm flipH="1">
            <a:off x="3329611" y="5237384"/>
            <a:ext cx="1874350" cy="4791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rept cu săgeată 29">
            <a:extLst>
              <a:ext uri="{FF2B5EF4-FFF2-40B4-BE49-F238E27FC236}">
                <a16:creationId xmlns:a16="http://schemas.microsoft.com/office/drawing/2014/main" id="{6B2A5D62-F0AC-4C15-8208-C3CB3221891F}"/>
              </a:ext>
            </a:extLst>
          </p:cNvPr>
          <p:cNvCxnSpPr>
            <a:cxnSpLocks/>
          </p:cNvCxnSpPr>
          <p:nvPr/>
        </p:nvCxnSpPr>
        <p:spPr>
          <a:xfrm flipH="1">
            <a:off x="3798947" y="5223875"/>
            <a:ext cx="1629189" cy="17626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rept cu săgeată 33">
            <a:extLst>
              <a:ext uri="{FF2B5EF4-FFF2-40B4-BE49-F238E27FC236}">
                <a16:creationId xmlns:a16="http://schemas.microsoft.com/office/drawing/2014/main" id="{E8D8AE5B-0928-46CF-82D3-947E279B40AD}"/>
              </a:ext>
            </a:extLst>
          </p:cNvPr>
          <p:cNvCxnSpPr>
            <a:cxnSpLocks/>
          </p:cNvCxnSpPr>
          <p:nvPr/>
        </p:nvCxnSpPr>
        <p:spPr>
          <a:xfrm flipH="1">
            <a:off x="2394710" y="5237384"/>
            <a:ext cx="3015490" cy="745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Conector drept cu săgeată 40">
            <a:extLst>
              <a:ext uri="{FF2B5EF4-FFF2-40B4-BE49-F238E27FC236}">
                <a16:creationId xmlns:a16="http://schemas.microsoft.com/office/drawing/2014/main" id="{229E0CBF-31F3-4E0C-9CC6-E9DA6E98BE4F}"/>
              </a:ext>
            </a:extLst>
          </p:cNvPr>
          <p:cNvCxnSpPr>
            <a:cxnSpLocks/>
          </p:cNvCxnSpPr>
          <p:nvPr/>
        </p:nvCxnSpPr>
        <p:spPr>
          <a:xfrm>
            <a:off x="3545077" y="4532942"/>
            <a:ext cx="620978" cy="1194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6" name="Conector drept cu săgeată 45">
            <a:extLst>
              <a:ext uri="{FF2B5EF4-FFF2-40B4-BE49-F238E27FC236}">
                <a16:creationId xmlns:a16="http://schemas.microsoft.com/office/drawing/2014/main" id="{98534DDA-9A9E-4D5E-B448-804D27D7A370}"/>
              </a:ext>
            </a:extLst>
          </p:cNvPr>
          <p:cNvCxnSpPr>
            <a:cxnSpLocks/>
          </p:cNvCxnSpPr>
          <p:nvPr/>
        </p:nvCxnSpPr>
        <p:spPr>
          <a:xfrm flipH="1">
            <a:off x="2409507" y="4522202"/>
            <a:ext cx="1154772" cy="95288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Conector drept cu săgeată 51">
            <a:extLst>
              <a:ext uri="{FF2B5EF4-FFF2-40B4-BE49-F238E27FC236}">
                <a16:creationId xmlns:a16="http://schemas.microsoft.com/office/drawing/2014/main" id="{A46B3D76-DF66-4E62-A7F9-0EA3BB287E59}"/>
              </a:ext>
            </a:extLst>
          </p:cNvPr>
          <p:cNvCxnSpPr>
            <a:cxnSpLocks/>
          </p:cNvCxnSpPr>
          <p:nvPr/>
        </p:nvCxnSpPr>
        <p:spPr>
          <a:xfrm flipH="1">
            <a:off x="3063913" y="4532942"/>
            <a:ext cx="492851" cy="5843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61" name="Triunghi isoscel 60">
            <a:extLst>
              <a:ext uri="{FF2B5EF4-FFF2-40B4-BE49-F238E27FC236}">
                <a16:creationId xmlns:a16="http://schemas.microsoft.com/office/drawing/2014/main" id="{DE2EF22C-C23F-4C0B-B45C-B9154EB15EE4}"/>
              </a:ext>
            </a:extLst>
          </p:cNvPr>
          <p:cNvSpPr/>
          <p:nvPr/>
        </p:nvSpPr>
        <p:spPr>
          <a:xfrm rot="6845689">
            <a:off x="1473210" y="177277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Conector drept 62">
            <a:extLst>
              <a:ext uri="{FF2B5EF4-FFF2-40B4-BE49-F238E27FC236}">
                <a16:creationId xmlns:a16="http://schemas.microsoft.com/office/drawing/2014/main" id="{5DC90ADC-7D57-4A13-8DB5-61332F7B5880}"/>
              </a:ext>
            </a:extLst>
          </p:cNvPr>
          <p:cNvCxnSpPr/>
          <p:nvPr/>
        </p:nvCxnSpPr>
        <p:spPr>
          <a:xfrm>
            <a:off x="4016412" y="1559184"/>
            <a:ext cx="0" cy="1031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Conector drept 64">
            <a:extLst>
              <a:ext uri="{FF2B5EF4-FFF2-40B4-BE49-F238E27FC236}">
                <a16:creationId xmlns:a16="http://schemas.microsoft.com/office/drawing/2014/main" id="{16C1853A-23BE-4FCA-9319-6FCAFCEE640C}"/>
              </a:ext>
            </a:extLst>
          </p:cNvPr>
          <p:cNvCxnSpPr>
            <a:cxnSpLocks/>
          </p:cNvCxnSpPr>
          <p:nvPr/>
        </p:nvCxnSpPr>
        <p:spPr>
          <a:xfrm>
            <a:off x="4016412" y="2590800"/>
            <a:ext cx="16985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Conector drept 66">
            <a:extLst>
              <a:ext uri="{FF2B5EF4-FFF2-40B4-BE49-F238E27FC236}">
                <a16:creationId xmlns:a16="http://schemas.microsoft.com/office/drawing/2014/main" id="{F9E38784-9F3F-4A5D-8610-B96CA30CB9ED}"/>
              </a:ext>
            </a:extLst>
          </p:cNvPr>
          <p:cNvCxnSpPr/>
          <p:nvPr/>
        </p:nvCxnSpPr>
        <p:spPr>
          <a:xfrm>
            <a:off x="4016412" y="1559184"/>
            <a:ext cx="1698588" cy="10316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onector drept 69">
            <a:extLst>
              <a:ext uri="{FF2B5EF4-FFF2-40B4-BE49-F238E27FC236}">
                <a16:creationId xmlns:a16="http://schemas.microsoft.com/office/drawing/2014/main" id="{778B91DF-A273-4018-98B0-B20D522C8733}"/>
              </a:ext>
            </a:extLst>
          </p:cNvPr>
          <p:cNvCxnSpPr>
            <a:cxnSpLocks/>
          </p:cNvCxnSpPr>
          <p:nvPr/>
        </p:nvCxnSpPr>
        <p:spPr>
          <a:xfrm flipH="1">
            <a:off x="6400800" y="1516797"/>
            <a:ext cx="609600" cy="16074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drept 71">
            <a:extLst>
              <a:ext uri="{FF2B5EF4-FFF2-40B4-BE49-F238E27FC236}">
                <a16:creationId xmlns:a16="http://schemas.microsoft.com/office/drawing/2014/main" id="{E3F4EEC3-8329-457C-A32A-E06E3280EBA9}"/>
              </a:ext>
            </a:extLst>
          </p:cNvPr>
          <p:cNvCxnSpPr>
            <a:cxnSpLocks/>
          </p:cNvCxnSpPr>
          <p:nvPr/>
        </p:nvCxnSpPr>
        <p:spPr>
          <a:xfrm>
            <a:off x="7010400" y="1468398"/>
            <a:ext cx="533400" cy="16558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drept 75">
            <a:extLst>
              <a:ext uri="{FF2B5EF4-FFF2-40B4-BE49-F238E27FC236}">
                <a16:creationId xmlns:a16="http://schemas.microsoft.com/office/drawing/2014/main" id="{547AD986-AF5D-47DE-A222-87E8C5AD332F}"/>
              </a:ext>
            </a:extLst>
          </p:cNvPr>
          <p:cNvCxnSpPr/>
          <p:nvPr/>
        </p:nvCxnSpPr>
        <p:spPr>
          <a:xfrm>
            <a:off x="6400800" y="3124200"/>
            <a:ext cx="1143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EE4C5F51-4F92-4693-8F26-7E30A8792A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82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3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4191">
        <p15:prstTrans prst="peelOff"/>
      </p:transition>
    </mc:Choice>
    <mc:Fallback xmlns="">
      <p:transition spd="slow" advTm="2419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Smart Stu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mart Study" id="{F9B5BA3C-7DCF-4F87-B201-C3A1AE6820AE}" vid="{BC2CD2DF-7521-4E66-A413-1640E99337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E3A3D1-8CEA-47A7-818D-B62BC30A80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Smart Study</Template>
  <TotalTime>4066</TotalTime>
  <Words>555</Words>
  <Application>Microsoft Office PowerPoint</Application>
  <PresentationFormat>Expunere pe ecran (4:3)</PresentationFormat>
  <Paragraphs>70</Paragraphs>
  <Slides>18</Slides>
  <Notes>0</Notes>
  <HiddenSlides>0</HiddenSlides>
  <MMClips>18</MMClips>
  <ScaleCrop>false</ScaleCrop>
  <HeadingPairs>
    <vt:vector size="6" baseType="variant">
      <vt:variant>
        <vt:lpstr>Fonturi utilizate</vt:lpstr>
      </vt:variant>
      <vt:variant>
        <vt:i4>6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18</vt:i4>
      </vt:variant>
    </vt:vector>
  </HeadingPairs>
  <TitlesOfParts>
    <vt:vector size="25" baseType="lpstr">
      <vt:lpstr>Algerian</vt:lpstr>
      <vt:lpstr>Blackadder ITC</vt:lpstr>
      <vt:lpstr>Brush Script MT</vt:lpstr>
      <vt:lpstr>Calibri</vt:lpstr>
      <vt:lpstr>Cambria Math</vt:lpstr>
      <vt:lpstr>Century Schoolbook</vt:lpstr>
      <vt:lpstr>Smart Study</vt:lpstr>
      <vt:lpstr>Prezentare PowerPoint</vt:lpstr>
      <vt:lpstr>Prezentare PowerPoint</vt:lpstr>
      <vt:lpstr>Prezentare PowerPoint</vt:lpstr>
      <vt:lpstr>Prezentare PowerPoint</vt:lpstr>
      <vt:lpstr> Dreapta este nemărginită în ambele părți (se poate prelungi oricât).                              d   Segmentul de dreaptă este mărginit în ambele părți.                                      A                         B                 Semidreapta  este o porțiune dintr-o dreaptă mărginită la unul din capete. Punctul în care semidreapta este mărginită se numește originea semidreptei.                             M     </vt:lpstr>
      <vt:lpstr> </vt:lpstr>
      <vt:lpstr>                                                        A                        M                                      B             O                              C         O                      B              O                          P              unghi ascuțit          unghi drept            unghi obtuz</vt:lpstr>
      <vt:lpstr>   O linie frântă închisă este un poligon.   Segmentele de dreaptă din care este formată linia frântă sunt laturile poligonului.  Dreptunghiul, triunghiul și pătratul sunt poligoane.  </vt:lpstr>
      <vt:lpstr>   </vt:lpstr>
      <vt:lpstr> Dreptunghiul este un poligon cu patru laturi (patrulater) care are laturile egale două câte două și unghiuri drepte.                            P                                          O        unghiuri                          M                                          N dreptunghiul MNOP laturi: MN, NP, OP, MO MN – lungime -L NO –lățime -l </vt:lpstr>
      <vt:lpstr>   Suma lungimilor laturilor unui poligon este perimetrul poligonului. Perimetrul dreptunghiului = 2x L+2xl Perimetrul pătratului = 4xl Perimetrul triunghiului = l_1+l_2+l_3</vt:lpstr>
      <vt:lpstr> Dreapta care împarte o figură în două părți care, prin suprapunere, coincid este axă de simetrie.                                                 axă de simetrie</vt:lpstr>
      <vt:lpstr>A      a                        b                            c                                                                                                        semicerc</vt:lpstr>
      <vt:lpstr>        Corpuri geometrice sferă                       cub                     con             cilindru                   paralelipiped</vt:lpstr>
      <vt:lpstr> Atât cubul, cât și paralelipipedul au 6 fețe, 12 muchii și 8 vârfuri.                                                                                                        vârfuri         muchii                      fețe                                                        cub                                                                                fețe                                                                             </vt:lpstr>
      <vt:lpstr>  Cubul are toate fețele pătrate.</vt:lpstr>
      <vt:lpstr> Cilindrul are două fețe plane. Fețele plane sunt cercuri.                                                                          vârf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Ana Barbu</dc:creator>
  <cp:keywords/>
  <cp:lastModifiedBy>Felicia Bejenaru</cp:lastModifiedBy>
  <cp:revision>126</cp:revision>
  <dcterms:created xsi:type="dcterms:W3CDTF">2017-12-09T22:31:52Z</dcterms:created>
  <dcterms:modified xsi:type="dcterms:W3CDTF">2023-05-30T22:07:15Z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TC018814179991</vt:lpwstr>
  </property>
</Properties>
</file>